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B28-D445-4277-A99D-32245B19EF57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5AA5-C3B2-4C6E-AEAB-C09AC8AB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0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B28-D445-4277-A99D-32245B19EF57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5AA5-C3B2-4C6E-AEAB-C09AC8AB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5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B28-D445-4277-A99D-32245B19EF57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5AA5-C3B2-4C6E-AEAB-C09AC8AB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B28-D445-4277-A99D-32245B19EF57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5AA5-C3B2-4C6E-AEAB-C09AC8AB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B28-D445-4277-A99D-32245B19EF57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5AA5-C3B2-4C6E-AEAB-C09AC8AB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5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B28-D445-4277-A99D-32245B19EF57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5AA5-C3B2-4C6E-AEAB-C09AC8AB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4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B28-D445-4277-A99D-32245B19EF57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5AA5-C3B2-4C6E-AEAB-C09AC8AB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B28-D445-4277-A99D-32245B19EF57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5AA5-C3B2-4C6E-AEAB-C09AC8AB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B28-D445-4277-A99D-32245B19EF57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5AA5-C3B2-4C6E-AEAB-C09AC8AB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B28-D445-4277-A99D-32245B19EF57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5AA5-C3B2-4C6E-AEAB-C09AC8AB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6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8B28-D445-4277-A99D-32245B19EF57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5AA5-C3B2-4C6E-AEAB-C09AC8AB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6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88B28-D445-4277-A99D-32245B19EF57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C5AA5-C3B2-4C6E-AEAB-C09AC8AB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363741" y="242371"/>
            <a:ext cx="6859384" cy="4114551"/>
            <a:chOff x="969" y="1701"/>
            <a:chExt cx="9527" cy="5716"/>
          </a:xfrm>
        </p:grpSpPr>
        <p:pic>
          <p:nvPicPr>
            <p:cNvPr id="8" name="Picture 81" descr="1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1701"/>
              <a:ext cx="9360" cy="5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2"/>
            <p:cNvGrpSpPr>
              <a:grpSpLocks/>
            </p:cNvGrpSpPr>
            <p:nvPr/>
          </p:nvGrpSpPr>
          <p:grpSpPr bwMode="auto">
            <a:xfrm>
              <a:off x="1867" y="3196"/>
              <a:ext cx="1141" cy="541"/>
              <a:chOff x="1867" y="5006"/>
              <a:chExt cx="1141" cy="541"/>
            </a:xfrm>
          </p:grpSpPr>
          <p:sp>
            <p:nvSpPr>
              <p:cNvPr id="35" name="Freeform 83"/>
              <p:cNvSpPr>
                <a:spLocks/>
              </p:cNvSpPr>
              <p:nvPr/>
            </p:nvSpPr>
            <p:spPr bwMode="auto">
              <a:xfrm rot="-129638">
                <a:off x="2498" y="5121"/>
                <a:ext cx="510" cy="426"/>
              </a:xfrm>
              <a:custGeom>
                <a:avLst/>
                <a:gdLst>
                  <a:gd name="T0" fmla="*/ 510 w 510"/>
                  <a:gd name="T1" fmla="*/ 0 h 426"/>
                  <a:gd name="T2" fmla="*/ 288 w 510"/>
                  <a:gd name="T3" fmla="*/ 226 h 426"/>
                  <a:gd name="T4" fmla="*/ 0 w 510"/>
                  <a:gd name="T5" fmla="*/ 426 h 4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0" h="426">
                    <a:moveTo>
                      <a:pt x="510" y="0"/>
                    </a:moveTo>
                    <a:cubicBezTo>
                      <a:pt x="441" y="77"/>
                      <a:pt x="373" y="155"/>
                      <a:pt x="288" y="226"/>
                    </a:cubicBezTo>
                    <a:cubicBezTo>
                      <a:pt x="203" y="297"/>
                      <a:pt x="101" y="361"/>
                      <a:pt x="0" y="426"/>
                    </a:cubicBezTo>
                  </a:path>
                </a:pathLst>
              </a:custGeom>
              <a:noFill/>
              <a:ln w="28575" cmpd="sng">
                <a:solidFill>
                  <a:srgbClr val="FFFFFF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 Box 84"/>
              <p:cNvSpPr txBox="1">
                <a:spLocks noChangeArrowheads="1"/>
              </p:cNvSpPr>
              <p:nvPr/>
            </p:nvSpPr>
            <p:spPr bwMode="auto">
              <a:xfrm>
                <a:off x="1867" y="5006"/>
                <a:ext cx="10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a-IR" altLang="en-US" sz="900">
                    <a:latin typeface="Times New Roman" panose="02020603050405020304" pitchFamily="18" charset="0"/>
                    <a:cs typeface="B Zar" panose="00000400000000000000" pitchFamily="2" charset="-78"/>
                  </a:rPr>
                  <a:t>بطرف اسفراین</a:t>
                </a:r>
                <a:endParaRPr lang="en-US" altLang="en-US" sz="1800"/>
              </a:p>
            </p:txBody>
          </p:sp>
        </p:grpSp>
        <p:sp>
          <p:nvSpPr>
            <p:cNvPr id="10" name="Text Box 85"/>
            <p:cNvSpPr txBox="1">
              <a:spLocks noChangeArrowheads="1"/>
            </p:cNvSpPr>
            <p:nvPr/>
          </p:nvSpPr>
          <p:spPr bwMode="auto">
            <a:xfrm>
              <a:off x="2498" y="2474"/>
              <a:ext cx="1286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a-IR" altLang="en-US" sz="900">
                  <a:solidFill>
                    <a:srgbClr val="993300"/>
                  </a:solidFill>
                  <a:latin typeface="Times New Roman" panose="02020603050405020304" pitchFamily="18" charset="0"/>
                  <a:cs typeface="B Zar" panose="00000400000000000000" pitchFamily="2" charset="-78"/>
                </a:rPr>
                <a:t>کوههای شاه جهان</a:t>
              </a:r>
              <a:endParaRPr lang="en-US" altLang="en-US" sz="1800"/>
            </a:p>
          </p:txBody>
        </p:sp>
        <p:sp>
          <p:nvSpPr>
            <p:cNvPr id="11" name="Text Box 86"/>
            <p:cNvSpPr txBox="1">
              <a:spLocks noChangeArrowheads="1"/>
            </p:cNvSpPr>
            <p:nvPr/>
          </p:nvSpPr>
          <p:spPr bwMode="auto">
            <a:xfrm>
              <a:off x="7538" y="6731"/>
              <a:ext cx="19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a-IR" altLang="en-US" sz="900" b="1">
                  <a:solidFill>
                    <a:srgbClr val="0000FF"/>
                  </a:solidFill>
                  <a:latin typeface="Times New Roman" panose="02020603050405020304" pitchFamily="18" charset="0"/>
                  <a:cs typeface="B Zar" panose="00000400000000000000" pitchFamily="2" charset="-78"/>
                </a:rPr>
                <a:t>رودخانه کال ولایت</a:t>
              </a:r>
              <a:endParaRPr lang="en-US" altLang="en-US" sz="1800"/>
            </a:p>
          </p:txBody>
        </p:sp>
        <p:grpSp>
          <p:nvGrpSpPr>
            <p:cNvPr id="12" name="Group 87"/>
            <p:cNvGrpSpPr>
              <a:grpSpLocks/>
            </p:cNvGrpSpPr>
            <p:nvPr/>
          </p:nvGrpSpPr>
          <p:grpSpPr bwMode="auto">
            <a:xfrm>
              <a:off x="9043" y="4547"/>
              <a:ext cx="1091" cy="1015"/>
              <a:chOff x="9043" y="6357"/>
              <a:chExt cx="1091" cy="1015"/>
            </a:xfrm>
          </p:grpSpPr>
          <p:sp>
            <p:nvSpPr>
              <p:cNvPr id="33" name="AutoShape 88"/>
              <p:cNvSpPr>
                <a:spLocks noChangeArrowheads="1"/>
              </p:cNvSpPr>
              <p:nvPr/>
            </p:nvSpPr>
            <p:spPr bwMode="auto">
              <a:xfrm>
                <a:off x="10030" y="6561"/>
                <a:ext cx="104" cy="720"/>
              </a:xfrm>
              <a:prstGeom prst="downArrow">
                <a:avLst>
                  <a:gd name="adj1" fmla="val 50000"/>
                  <a:gd name="adj2" fmla="val 173077"/>
                </a:avLst>
              </a:prstGeom>
              <a:solidFill>
                <a:srgbClr val="FFFFFF"/>
              </a:solidFill>
              <a:ln w="9525" algn="ctr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4" name="Text Box 89"/>
              <p:cNvSpPr txBox="1">
                <a:spLocks noChangeArrowheads="1"/>
              </p:cNvSpPr>
              <p:nvPr/>
            </p:nvSpPr>
            <p:spPr bwMode="auto">
              <a:xfrm>
                <a:off x="9043" y="6357"/>
                <a:ext cx="1080" cy="1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a-IR" altLang="en-US" sz="9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محل دفع فاضلاب حمام</a:t>
                </a:r>
                <a:endParaRPr lang="en-US" altLang="en-US" sz="1800"/>
              </a:p>
            </p:txBody>
          </p:sp>
        </p:grpSp>
        <p:grpSp>
          <p:nvGrpSpPr>
            <p:cNvPr id="13" name="Group 90"/>
            <p:cNvGrpSpPr>
              <a:grpSpLocks/>
            </p:cNvGrpSpPr>
            <p:nvPr/>
          </p:nvGrpSpPr>
          <p:grpSpPr bwMode="auto">
            <a:xfrm>
              <a:off x="7063" y="3311"/>
              <a:ext cx="926" cy="1121"/>
              <a:chOff x="7063" y="5121"/>
              <a:chExt cx="926" cy="1121"/>
            </a:xfrm>
          </p:grpSpPr>
          <p:sp>
            <p:nvSpPr>
              <p:cNvPr id="31" name="AutoShape 91"/>
              <p:cNvSpPr>
                <a:spLocks noChangeArrowheads="1"/>
              </p:cNvSpPr>
              <p:nvPr/>
            </p:nvSpPr>
            <p:spPr bwMode="auto">
              <a:xfrm>
                <a:off x="7546" y="5522"/>
                <a:ext cx="104" cy="720"/>
              </a:xfrm>
              <a:prstGeom prst="downArrow">
                <a:avLst>
                  <a:gd name="adj1" fmla="val 50000"/>
                  <a:gd name="adj2" fmla="val 173077"/>
                </a:avLst>
              </a:prstGeom>
              <a:solidFill>
                <a:srgbClr val="FFFFFF"/>
              </a:solidFill>
              <a:ln w="9525" algn="ctr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" name="Text Box 92"/>
              <p:cNvSpPr txBox="1">
                <a:spLocks noChangeArrowheads="1"/>
              </p:cNvSpPr>
              <p:nvPr/>
            </p:nvSpPr>
            <p:spPr bwMode="auto">
              <a:xfrm>
                <a:off x="7063" y="5121"/>
                <a:ext cx="926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a-IR" altLang="en-US" sz="10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مظهر قنات</a:t>
                </a:r>
                <a:endParaRPr lang="en-US" altLang="en-US" sz="1800"/>
              </a:p>
            </p:txBody>
          </p:sp>
        </p:grpSp>
        <p:grpSp>
          <p:nvGrpSpPr>
            <p:cNvPr id="14" name="Group 93"/>
            <p:cNvGrpSpPr>
              <a:grpSpLocks/>
            </p:cNvGrpSpPr>
            <p:nvPr/>
          </p:nvGrpSpPr>
          <p:grpSpPr bwMode="auto">
            <a:xfrm>
              <a:off x="4749" y="3491"/>
              <a:ext cx="1657" cy="1401"/>
              <a:chOff x="4749" y="5301"/>
              <a:chExt cx="1657" cy="1401"/>
            </a:xfrm>
          </p:grpSpPr>
          <p:sp>
            <p:nvSpPr>
              <p:cNvPr id="26" name="AutoShape 94"/>
              <p:cNvSpPr>
                <a:spLocks noChangeArrowheads="1"/>
              </p:cNvSpPr>
              <p:nvPr/>
            </p:nvSpPr>
            <p:spPr bwMode="auto">
              <a:xfrm>
                <a:off x="5738" y="5563"/>
                <a:ext cx="104" cy="720"/>
              </a:xfrm>
              <a:prstGeom prst="downArrow">
                <a:avLst>
                  <a:gd name="adj1" fmla="val 50000"/>
                  <a:gd name="adj2" fmla="val 173077"/>
                </a:avLst>
              </a:prstGeom>
              <a:solidFill>
                <a:srgbClr val="FFFFFF"/>
              </a:solidFill>
              <a:ln w="9525" algn="ctr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7" name="AutoShape 95"/>
              <p:cNvSpPr>
                <a:spLocks noChangeArrowheads="1"/>
              </p:cNvSpPr>
              <p:nvPr/>
            </p:nvSpPr>
            <p:spPr bwMode="auto">
              <a:xfrm>
                <a:off x="5547" y="5570"/>
                <a:ext cx="104" cy="720"/>
              </a:xfrm>
              <a:prstGeom prst="downArrow">
                <a:avLst>
                  <a:gd name="adj1" fmla="val 50000"/>
                  <a:gd name="adj2" fmla="val 173077"/>
                </a:avLst>
              </a:prstGeom>
              <a:solidFill>
                <a:srgbClr val="FFFFFF"/>
              </a:solidFill>
              <a:ln w="9525" algn="ctr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8" name="Text Box 96"/>
              <p:cNvSpPr txBox="1">
                <a:spLocks noChangeArrowheads="1"/>
              </p:cNvSpPr>
              <p:nvPr/>
            </p:nvSpPr>
            <p:spPr bwMode="auto">
              <a:xfrm>
                <a:off x="5480" y="5327"/>
                <a:ext cx="926" cy="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a-IR" altLang="en-US" sz="10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حمام تاریخی</a:t>
                </a:r>
                <a:endParaRPr lang="en-US" altLang="en-US" sz="1800"/>
              </a:p>
            </p:txBody>
          </p:sp>
          <p:sp>
            <p:nvSpPr>
              <p:cNvPr id="29" name="Text Box 97"/>
              <p:cNvSpPr txBox="1">
                <a:spLocks noChangeArrowheads="1"/>
              </p:cNvSpPr>
              <p:nvPr/>
            </p:nvSpPr>
            <p:spPr bwMode="auto">
              <a:xfrm>
                <a:off x="4749" y="5301"/>
                <a:ext cx="926" cy="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a-IR" altLang="en-US" sz="10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حمام جدید</a:t>
                </a:r>
                <a:endParaRPr lang="en-US" altLang="en-US" sz="1800"/>
              </a:p>
            </p:txBody>
          </p:sp>
          <p:sp>
            <p:nvSpPr>
              <p:cNvPr id="30" name="Oval 98"/>
              <p:cNvSpPr>
                <a:spLocks noChangeArrowheads="1"/>
              </p:cNvSpPr>
              <p:nvPr/>
            </p:nvSpPr>
            <p:spPr bwMode="auto">
              <a:xfrm>
                <a:off x="5300" y="6008"/>
                <a:ext cx="900" cy="694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5" name="Group 99"/>
            <p:cNvGrpSpPr>
              <a:grpSpLocks/>
            </p:cNvGrpSpPr>
            <p:nvPr/>
          </p:nvGrpSpPr>
          <p:grpSpPr bwMode="auto">
            <a:xfrm>
              <a:off x="3398" y="3491"/>
              <a:ext cx="1080" cy="1080"/>
              <a:chOff x="3398" y="5301"/>
              <a:chExt cx="1080" cy="1080"/>
            </a:xfrm>
          </p:grpSpPr>
          <p:sp>
            <p:nvSpPr>
              <p:cNvPr id="24" name="AutoShape 100"/>
              <p:cNvSpPr>
                <a:spLocks noChangeArrowheads="1"/>
              </p:cNvSpPr>
              <p:nvPr/>
            </p:nvSpPr>
            <p:spPr bwMode="auto">
              <a:xfrm>
                <a:off x="3876" y="5661"/>
                <a:ext cx="104" cy="720"/>
              </a:xfrm>
              <a:prstGeom prst="downArrow">
                <a:avLst>
                  <a:gd name="adj1" fmla="val 50000"/>
                  <a:gd name="adj2" fmla="val 173077"/>
                </a:avLst>
              </a:prstGeom>
              <a:solidFill>
                <a:srgbClr val="FFFFFF"/>
              </a:solidFill>
              <a:ln w="9525" algn="ctr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" name="Text Box 101"/>
              <p:cNvSpPr txBox="1">
                <a:spLocks noChangeArrowheads="1"/>
              </p:cNvSpPr>
              <p:nvPr/>
            </p:nvSpPr>
            <p:spPr bwMode="auto">
              <a:xfrm>
                <a:off x="3398" y="5301"/>
                <a:ext cx="10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a-IR" altLang="en-US" sz="10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خانه اربابی</a:t>
                </a:r>
                <a:endParaRPr lang="en-US" altLang="en-US" sz="1800"/>
              </a:p>
            </p:txBody>
          </p:sp>
        </p:grpSp>
        <p:grpSp>
          <p:nvGrpSpPr>
            <p:cNvPr id="16" name="Group 102"/>
            <p:cNvGrpSpPr>
              <a:grpSpLocks/>
            </p:cNvGrpSpPr>
            <p:nvPr/>
          </p:nvGrpSpPr>
          <p:grpSpPr bwMode="auto">
            <a:xfrm>
              <a:off x="2318" y="3775"/>
              <a:ext cx="952" cy="878"/>
              <a:chOff x="2318" y="5585"/>
              <a:chExt cx="952" cy="878"/>
            </a:xfrm>
          </p:grpSpPr>
          <p:sp>
            <p:nvSpPr>
              <p:cNvPr id="22" name="AutoShape 103"/>
              <p:cNvSpPr>
                <a:spLocks noChangeArrowheads="1"/>
              </p:cNvSpPr>
              <p:nvPr/>
            </p:nvSpPr>
            <p:spPr bwMode="auto">
              <a:xfrm>
                <a:off x="2778" y="5958"/>
                <a:ext cx="104" cy="505"/>
              </a:xfrm>
              <a:prstGeom prst="downArrow">
                <a:avLst>
                  <a:gd name="adj1" fmla="val 50000"/>
                  <a:gd name="adj2" fmla="val 121394"/>
                </a:avLst>
              </a:prstGeom>
              <a:solidFill>
                <a:srgbClr val="FFFFFF"/>
              </a:solidFill>
              <a:ln w="9525" algn="ctr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" name="Text Box 104"/>
              <p:cNvSpPr txBox="1">
                <a:spLocks noChangeArrowheads="1"/>
              </p:cNvSpPr>
              <p:nvPr/>
            </p:nvSpPr>
            <p:spPr bwMode="auto">
              <a:xfrm>
                <a:off x="2318" y="5585"/>
                <a:ext cx="952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a-IR" altLang="en-US" sz="10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انبار قلعه</a:t>
                </a:r>
                <a:endParaRPr lang="en-US" altLang="en-US" sz="1800"/>
              </a:p>
            </p:txBody>
          </p:sp>
        </p:grpSp>
        <p:grpSp>
          <p:nvGrpSpPr>
            <p:cNvPr id="17" name="Group 105"/>
            <p:cNvGrpSpPr>
              <a:grpSpLocks/>
            </p:cNvGrpSpPr>
            <p:nvPr/>
          </p:nvGrpSpPr>
          <p:grpSpPr bwMode="auto">
            <a:xfrm>
              <a:off x="969" y="3788"/>
              <a:ext cx="1195" cy="963"/>
              <a:chOff x="969" y="5598"/>
              <a:chExt cx="1195" cy="963"/>
            </a:xfrm>
          </p:grpSpPr>
          <p:sp>
            <p:nvSpPr>
              <p:cNvPr id="20" name="AutoShape 106"/>
              <p:cNvSpPr>
                <a:spLocks noChangeArrowheads="1"/>
              </p:cNvSpPr>
              <p:nvPr/>
            </p:nvSpPr>
            <p:spPr bwMode="auto">
              <a:xfrm>
                <a:off x="1455" y="5983"/>
                <a:ext cx="104" cy="578"/>
              </a:xfrm>
              <a:prstGeom prst="downArrow">
                <a:avLst>
                  <a:gd name="adj1" fmla="val 50000"/>
                  <a:gd name="adj2" fmla="val 138942"/>
                </a:avLst>
              </a:prstGeom>
              <a:solidFill>
                <a:srgbClr val="FFFFFF"/>
              </a:solidFill>
              <a:ln w="9525" algn="ctr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" name="Text Box 107"/>
              <p:cNvSpPr txBox="1">
                <a:spLocks noChangeArrowheads="1"/>
              </p:cNvSpPr>
              <p:nvPr/>
            </p:nvSpPr>
            <p:spPr bwMode="auto">
              <a:xfrm>
                <a:off x="969" y="5598"/>
                <a:ext cx="1195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a-IR" altLang="en-US" sz="10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قلعه کوچک</a:t>
                </a:r>
                <a:endParaRPr lang="en-US" altLang="en-US" sz="1800"/>
              </a:p>
            </p:txBody>
          </p:sp>
        </p:grpSp>
        <p:sp>
          <p:nvSpPr>
            <p:cNvPr id="18" name="Text Box 108"/>
            <p:cNvSpPr txBox="1">
              <a:spLocks noChangeArrowheads="1"/>
            </p:cNvSpPr>
            <p:nvPr/>
          </p:nvSpPr>
          <p:spPr bwMode="auto">
            <a:xfrm>
              <a:off x="3656" y="1710"/>
              <a:ext cx="684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pic>
          <p:nvPicPr>
            <p:cNvPr id="19" name="Picture 109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" y="6857"/>
              <a:ext cx="424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37" name="Group 121"/>
          <p:cNvGrpSpPr>
            <a:grpSpLocks/>
          </p:cNvGrpSpPr>
          <p:nvPr/>
        </p:nvGrpSpPr>
        <p:grpSpPr bwMode="auto">
          <a:xfrm>
            <a:off x="479078" y="4514685"/>
            <a:ext cx="3132557" cy="2220622"/>
            <a:chOff x="5449" y="12173"/>
            <a:chExt cx="3969" cy="2813"/>
          </a:xfrm>
        </p:grpSpPr>
        <p:pic>
          <p:nvPicPr>
            <p:cNvPr id="38" name="Picture 122" descr="pic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" y="12173"/>
              <a:ext cx="3969" cy="2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39" name="Group 123"/>
            <p:cNvGrpSpPr>
              <a:grpSpLocks/>
            </p:cNvGrpSpPr>
            <p:nvPr/>
          </p:nvGrpSpPr>
          <p:grpSpPr bwMode="auto">
            <a:xfrm>
              <a:off x="6588" y="13941"/>
              <a:ext cx="900" cy="735"/>
              <a:chOff x="6588" y="14213"/>
              <a:chExt cx="900" cy="735"/>
            </a:xfrm>
          </p:grpSpPr>
          <p:sp>
            <p:nvSpPr>
              <p:cNvPr id="40" name="Text Box 124"/>
              <p:cNvSpPr txBox="1">
                <a:spLocks noChangeArrowheads="1"/>
              </p:cNvSpPr>
              <p:nvPr/>
            </p:nvSpPr>
            <p:spPr bwMode="auto">
              <a:xfrm>
                <a:off x="6588" y="14213"/>
                <a:ext cx="900" cy="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SA" altLang="en-US" sz="11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میاندر</a:t>
                </a:r>
                <a:endParaRPr lang="en-US" altLang="en-US"/>
              </a:p>
            </p:txBody>
          </p:sp>
          <p:sp>
            <p:nvSpPr>
              <p:cNvPr id="41" name="Freeform 125"/>
              <p:cNvSpPr>
                <a:spLocks/>
              </p:cNvSpPr>
              <p:nvPr/>
            </p:nvSpPr>
            <p:spPr bwMode="auto">
              <a:xfrm>
                <a:off x="6651" y="14606"/>
                <a:ext cx="507" cy="342"/>
              </a:xfrm>
              <a:custGeom>
                <a:avLst/>
                <a:gdLst>
                  <a:gd name="T0" fmla="*/ 0 w 507"/>
                  <a:gd name="T1" fmla="*/ 328 h 342"/>
                  <a:gd name="T2" fmla="*/ 117 w 507"/>
                  <a:gd name="T3" fmla="*/ 330 h 342"/>
                  <a:gd name="T4" fmla="*/ 312 w 507"/>
                  <a:gd name="T5" fmla="*/ 255 h 342"/>
                  <a:gd name="T6" fmla="*/ 507 w 507"/>
                  <a:gd name="T7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7" h="342">
                    <a:moveTo>
                      <a:pt x="0" y="328"/>
                    </a:moveTo>
                    <a:cubicBezTo>
                      <a:pt x="32" y="335"/>
                      <a:pt x="65" y="342"/>
                      <a:pt x="117" y="330"/>
                    </a:cubicBezTo>
                    <a:cubicBezTo>
                      <a:pt x="169" y="318"/>
                      <a:pt x="247" y="310"/>
                      <a:pt x="312" y="255"/>
                    </a:cubicBezTo>
                    <a:cubicBezTo>
                      <a:pt x="377" y="200"/>
                      <a:pt x="476" y="56"/>
                      <a:pt x="507" y="0"/>
                    </a:cubicBezTo>
                  </a:path>
                </a:pathLst>
              </a:custGeom>
              <a:noFill/>
              <a:ln w="28575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2" name="Group 131"/>
          <p:cNvGrpSpPr>
            <a:grpSpLocks noChangeAspect="1"/>
          </p:cNvGrpSpPr>
          <p:nvPr/>
        </p:nvGrpSpPr>
        <p:grpSpPr bwMode="auto">
          <a:xfrm>
            <a:off x="7416083" y="238824"/>
            <a:ext cx="4101416" cy="3345500"/>
            <a:chOff x="5812" y="8388"/>
            <a:chExt cx="3507" cy="2390"/>
          </a:xfrm>
        </p:grpSpPr>
        <p:pic>
          <p:nvPicPr>
            <p:cNvPr id="43" name="Picture 132" descr="1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" y="8388"/>
              <a:ext cx="3507" cy="2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4" name="Text Box 133"/>
            <p:cNvSpPr txBox="1">
              <a:spLocks noChangeAspect="1" noChangeArrowheads="1"/>
            </p:cNvSpPr>
            <p:nvPr/>
          </p:nvSpPr>
          <p:spPr bwMode="auto">
            <a:xfrm>
              <a:off x="7004" y="9951"/>
              <a:ext cx="1237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ar-SA" altLang="en-US" sz="1100">
                  <a:solidFill>
                    <a:srgbClr val="FFFFFF"/>
                  </a:solidFill>
                  <a:latin typeface="Times New Roman" panose="02020603050405020304" pitchFamily="18" charset="0"/>
                  <a:cs typeface="B Zar" panose="00000400000000000000" pitchFamily="2" charset="-78"/>
                </a:rPr>
                <a:t>حمام اربابی</a:t>
              </a:r>
              <a:endParaRPr lang="en-US" altLang="en-US"/>
            </a:p>
          </p:txBody>
        </p:sp>
        <p:sp>
          <p:nvSpPr>
            <p:cNvPr id="45" name="Text Box 134"/>
            <p:cNvSpPr txBox="1">
              <a:spLocks noChangeAspect="1" noChangeArrowheads="1"/>
            </p:cNvSpPr>
            <p:nvPr/>
          </p:nvSpPr>
          <p:spPr bwMode="auto">
            <a:xfrm>
              <a:off x="6739" y="9230"/>
              <a:ext cx="795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ar-SA" altLang="en-US" sz="1000">
                  <a:solidFill>
                    <a:srgbClr val="FFFFFF"/>
                  </a:solidFill>
                  <a:latin typeface="Times New Roman" panose="02020603050405020304" pitchFamily="18" charset="0"/>
                  <a:cs typeface="B Zar" panose="00000400000000000000" pitchFamily="2" charset="-78"/>
                </a:rPr>
                <a:t>نمازخانه</a:t>
              </a:r>
              <a:endParaRPr lang="en-US" altLang="en-US"/>
            </a:p>
          </p:txBody>
        </p:sp>
      </p:grpSp>
      <p:pic>
        <p:nvPicPr>
          <p:cNvPr id="46" name="Picture 126" descr="pic72"/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4671" y="3892391"/>
            <a:ext cx="2006878" cy="285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</p:pic>
      <p:grpSp>
        <p:nvGrpSpPr>
          <p:cNvPr id="47" name="Group 81"/>
          <p:cNvGrpSpPr>
            <a:grpSpLocks/>
          </p:cNvGrpSpPr>
          <p:nvPr/>
        </p:nvGrpSpPr>
        <p:grpSpPr bwMode="auto">
          <a:xfrm>
            <a:off x="3886001" y="4514685"/>
            <a:ext cx="3399460" cy="2226213"/>
            <a:chOff x="5418" y="4285"/>
            <a:chExt cx="3969" cy="2601"/>
          </a:xfrm>
        </p:grpSpPr>
        <p:pic>
          <p:nvPicPr>
            <p:cNvPr id="48" name="Picture 82" descr="3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" y="4285"/>
              <a:ext cx="3969" cy="2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49" name="Group 83"/>
            <p:cNvGrpSpPr>
              <a:grpSpLocks/>
            </p:cNvGrpSpPr>
            <p:nvPr/>
          </p:nvGrpSpPr>
          <p:grpSpPr bwMode="auto">
            <a:xfrm>
              <a:off x="5723" y="5524"/>
              <a:ext cx="1972" cy="1291"/>
              <a:chOff x="5723" y="5660"/>
              <a:chExt cx="1972" cy="1291"/>
            </a:xfrm>
          </p:grpSpPr>
          <p:sp>
            <p:nvSpPr>
              <p:cNvPr id="50" name="Text Box 84"/>
              <p:cNvSpPr txBox="1">
                <a:spLocks noChangeArrowheads="1"/>
              </p:cNvSpPr>
              <p:nvPr/>
            </p:nvSpPr>
            <p:spPr bwMode="auto">
              <a:xfrm>
                <a:off x="5723" y="5660"/>
                <a:ext cx="900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SA" altLang="en-US" sz="11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ورودی</a:t>
                </a:r>
                <a:endParaRPr lang="en-US" altLang="en-US"/>
              </a:p>
            </p:txBody>
          </p:sp>
          <p:sp>
            <p:nvSpPr>
              <p:cNvPr id="51" name="Text Box 85"/>
              <p:cNvSpPr txBox="1">
                <a:spLocks noChangeArrowheads="1"/>
              </p:cNvSpPr>
              <p:nvPr/>
            </p:nvSpPr>
            <p:spPr bwMode="auto">
              <a:xfrm>
                <a:off x="6129" y="6407"/>
                <a:ext cx="1400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SA" altLang="en-US" sz="10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پنجره سربینه</a:t>
                </a:r>
                <a:endParaRPr lang="en-US" altLang="en-US"/>
              </a:p>
            </p:txBody>
          </p:sp>
          <p:sp>
            <p:nvSpPr>
              <p:cNvPr id="52" name="Freeform 86"/>
              <p:cNvSpPr>
                <a:spLocks/>
              </p:cNvSpPr>
              <p:nvPr/>
            </p:nvSpPr>
            <p:spPr bwMode="auto">
              <a:xfrm rot="231250" flipH="1">
                <a:off x="5939" y="6064"/>
                <a:ext cx="691" cy="136"/>
              </a:xfrm>
              <a:custGeom>
                <a:avLst/>
                <a:gdLst>
                  <a:gd name="T0" fmla="*/ 718 w 718"/>
                  <a:gd name="T1" fmla="*/ 320 h 467"/>
                  <a:gd name="T2" fmla="*/ 450 w 718"/>
                  <a:gd name="T3" fmla="*/ 440 h 467"/>
                  <a:gd name="T4" fmla="*/ 180 w 718"/>
                  <a:gd name="T5" fmla="*/ 155 h 467"/>
                  <a:gd name="T6" fmla="*/ 0 w 718"/>
                  <a:gd name="T7" fmla="*/ 5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8" h="467">
                    <a:moveTo>
                      <a:pt x="718" y="320"/>
                    </a:moveTo>
                    <a:cubicBezTo>
                      <a:pt x="629" y="393"/>
                      <a:pt x="540" y="467"/>
                      <a:pt x="450" y="440"/>
                    </a:cubicBezTo>
                    <a:cubicBezTo>
                      <a:pt x="360" y="413"/>
                      <a:pt x="255" y="227"/>
                      <a:pt x="180" y="155"/>
                    </a:cubicBezTo>
                    <a:cubicBezTo>
                      <a:pt x="105" y="83"/>
                      <a:pt x="44" y="0"/>
                      <a:pt x="0" y="5"/>
                    </a:cubicBezTo>
                  </a:path>
                </a:pathLst>
              </a:cu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87"/>
              <p:cNvSpPr>
                <a:spLocks/>
              </p:cNvSpPr>
              <p:nvPr/>
            </p:nvSpPr>
            <p:spPr bwMode="auto">
              <a:xfrm rot="20847805" flipH="1">
                <a:off x="7241" y="6722"/>
                <a:ext cx="454" cy="85"/>
              </a:xfrm>
              <a:custGeom>
                <a:avLst/>
                <a:gdLst>
                  <a:gd name="T0" fmla="*/ 718 w 718"/>
                  <a:gd name="T1" fmla="*/ 320 h 467"/>
                  <a:gd name="T2" fmla="*/ 450 w 718"/>
                  <a:gd name="T3" fmla="*/ 440 h 467"/>
                  <a:gd name="T4" fmla="*/ 180 w 718"/>
                  <a:gd name="T5" fmla="*/ 155 h 467"/>
                  <a:gd name="T6" fmla="*/ 0 w 718"/>
                  <a:gd name="T7" fmla="*/ 5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8" h="467">
                    <a:moveTo>
                      <a:pt x="718" y="320"/>
                    </a:moveTo>
                    <a:cubicBezTo>
                      <a:pt x="629" y="393"/>
                      <a:pt x="540" y="467"/>
                      <a:pt x="450" y="440"/>
                    </a:cubicBezTo>
                    <a:cubicBezTo>
                      <a:pt x="360" y="413"/>
                      <a:pt x="255" y="227"/>
                      <a:pt x="180" y="155"/>
                    </a:cubicBezTo>
                    <a:cubicBezTo>
                      <a:pt x="105" y="83"/>
                      <a:pt x="44" y="0"/>
                      <a:pt x="0" y="5"/>
                    </a:cubicBezTo>
                  </a:path>
                </a:pathLst>
              </a:cu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54" name="Picture 115" descr="pic7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083" y="3892390"/>
            <a:ext cx="2019478" cy="285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0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070" y="1344058"/>
            <a:ext cx="6860099" cy="41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8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50" y="30013"/>
            <a:ext cx="10575055" cy="68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4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 noChangeAspect="1"/>
          </p:cNvGrpSpPr>
          <p:nvPr/>
        </p:nvGrpSpPr>
        <p:grpSpPr bwMode="auto">
          <a:xfrm>
            <a:off x="218400" y="206606"/>
            <a:ext cx="7282567" cy="5237873"/>
            <a:chOff x="1111" y="709"/>
            <a:chExt cx="3434" cy="2470"/>
          </a:xfrm>
        </p:grpSpPr>
        <p:pic>
          <p:nvPicPr>
            <p:cNvPr id="3" name="Picture 53" descr="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709"/>
              <a:ext cx="3239" cy="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55"/>
            <p:cNvGrpSpPr>
              <a:grpSpLocks noChangeAspect="1"/>
            </p:cNvGrpSpPr>
            <p:nvPr/>
          </p:nvGrpSpPr>
          <p:grpSpPr bwMode="auto">
            <a:xfrm>
              <a:off x="1229" y="1253"/>
              <a:ext cx="3316" cy="1410"/>
              <a:chOff x="1593" y="4557"/>
              <a:chExt cx="8293" cy="3525"/>
            </a:xfrm>
          </p:grpSpPr>
          <p:sp>
            <p:nvSpPr>
              <p:cNvPr id="5" name="Text Box 56"/>
              <p:cNvSpPr txBox="1">
                <a:spLocks noChangeAspect="1" noChangeArrowheads="1"/>
              </p:cNvSpPr>
              <p:nvPr/>
            </p:nvSpPr>
            <p:spPr bwMode="auto">
              <a:xfrm>
                <a:off x="5533" y="6597"/>
                <a:ext cx="1100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SA" altLang="en-US" sz="11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5- گرمخانه</a:t>
                </a:r>
                <a:endParaRPr lang="en-US" altLang="en-US"/>
              </a:p>
            </p:txBody>
          </p:sp>
          <p:sp>
            <p:nvSpPr>
              <p:cNvPr id="6" name="Text Box 57"/>
              <p:cNvSpPr txBox="1">
                <a:spLocks noChangeAspect="1" noChangeArrowheads="1"/>
              </p:cNvSpPr>
              <p:nvPr/>
            </p:nvSpPr>
            <p:spPr bwMode="auto">
              <a:xfrm>
                <a:off x="5533" y="7277"/>
                <a:ext cx="1000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 altLang="en-US" sz="1000">
                  <a:solidFill>
                    <a:srgbClr val="800000"/>
                  </a:solidFill>
                  <a:latin typeface="Times New Roman" panose="02020603050405020304" pitchFamily="18" charset="0"/>
                  <a:cs typeface="B Zar" panose="00000400000000000000" pitchFamily="2" charset="-78"/>
                </a:endParaRPr>
              </a:p>
              <a:p>
                <a:r>
                  <a:rPr lang="ar-SA" altLang="en-US" sz="10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6- نمازخانه</a:t>
                </a:r>
                <a:endParaRPr lang="en-US" altLang="en-US"/>
              </a:p>
            </p:txBody>
          </p:sp>
          <p:sp>
            <p:nvSpPr>
              <p:cNvPr id="7" name="Text Box 58"/>
              <p:cNvSpPr txBox="1">
                <a:spLocks noChangeAspect="1" noChangeArrowheads="1"/>
              </p:cNvSpPr>
              <p:nvPr/>
            </p:nvSpPr>
            <p:spPr bwMode="auto">
              <a:xfrm>
                <a:off x="2733" y="6972"/>
                <a:ext cx="1000" cy="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SA" altLang="en-US" sz="9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سکوهای </a:t>
                </a:r>
                <a:endParaRPr lang="fa-IR" altLang="en-US" sz="900">
                  <a:solidFill>
                    <a:srgbClr val="800000"/>
                  </a:solidFill>
                  <a:latin typeface="Times New Roman" panose="02020603050405020304" pitchFamily="18" charset="0"/>
                  <a:cs typeface="B Zar" panose="00000400000000000000" pitchFamily="2" charset="-78"/>
                </a:endParaRPr>
              </a:p>
              <a:p>
                <a:r>
                  <a:rPr lang="ar-SA" altLang="en-US" sz="9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رختکن</a:t>
                </a:r>
                <a:endParaRPr lang="en-US" altLang="en-US"/>
              </a:p>
            </p:txBody>
          </p:sp>
          <p:sp>
            <p:nvSpPr>
              <p:cNvPr id="8" name="Text Box 59"/>
              <p:cNvSpPr txBox="1">
                <a:spLocks noChangeAspect="1" noChangeArrowheads="1"/>
              </p:cNvSpPr>
              <p:nvPr/>
            </p:nvSpPr>
            <p:spPr bwMode="auto">
              <a:xfrm>
                <a:off x="4366" y="7483"/>
                <a:ext cx="1000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 altLang="en-US" sz="400">
                  <a:solidFill>
                    <a:srgbClr val="800000"/>
                  </a:solidFill>
                  <a:latin typeface="Times New Roman" panose="02020603050405020304" pitchFamily="18" charset="0"/>
                  <a:cs typeface="B Zar" panose="00000400000000000000" pitchFamily="2" charset="-78"/>
                </a:endParaRPr>
              </a:p>
              <a:p>
                <a:r>
                  <a:rPr lang="ar-SA" altLang="en-US" sz="10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4- سرویس</a:t>
                </a:r>
                <a:endParaRPr lang="en-US" altLang="en-US"/>
              </a:p>
            </p:txBody>
          </p:sp>
          <p:sp>
            <p:nvSpPr>
              <p:cNvPr id="9" name="Text Box 60"/>
              <p:cNvSpPr txBox="1">
                <a:spLocks noChangeAspect="1" noChangeArrowheads="1"/>
              </p:cNvSpPr>
              <p:nvPr/>
            </p:nvSpPr>
            <p:spPr bwMode="auto">
              <a:xfrm>
                <a:off x="6700" y="7538"/>
                <a:ext cx="1300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 altLang="en-US" sz="500">
                  <a:solidFill>
                    <a:srgbClr val="800000"/>
                  </a:solidFill>
                  <a:latin typeface="Times New Roman" panose="02020603050405020304" pitchFamily="18" charset="0"/>
                  <a:cs typeface="B Zar" panose="00000400000000000000" pitchFamily="2" charset="-78"/>
                </a:endParaRPr>
              </a:p>
              <a:p>
                <a:r>
                  <a:rPr lang="ar-SA" altLang="en-US" sz="10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10- حمام اربابی</a:t>
                </a:r>
                <a:endParaRPr lang="en-US" altLang="en-US"/>
              </a:p>
            </p:txBody>
          </p:sp>
          <p:sp>
            <p:nvSpPr>
              <p:cNvPr id="10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7248" y="5826"/>
                <a:ext cx="1000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SA" altLang="en-US" sz="11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7- خزینه</a:t>
                </a:r>
                <a:endParaRPr lang="en-US" altLang="en-US"/>
              </a:p>
            </p:txBody>
          </p:sp>
          <p:sp>
            <p:nvSpPr>
              <p:cNvPr id="11" name="Text Box 62"/>
              <p:cNvSpPr txBox="1">
                <a:spLocks noChangeAspect="1" noChangeArrowheads="1"/>
              </p:cNvSpPr>
              <p:nvPr/>
            </p:nvSpPr>
            <p:spPr bwMode="auto">
              <a:xfrm>
                <a:off x="7433" y="4705"/>
                <a:ext cx="1000" cy="7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SA" altLang="en-US" sz="10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11-مخزن آب</a:t>
                </a:r>
                <a:endParaRPr lang="en-US" altLang="en-US"/>
              </a:p>
            </p:txBody>
          </p:sp>
          <p:sp>
            <p:nvSpPr>
              <p:cNvPr id="12" name="Text Box 63"/>
              <p:cNvSpPr txBox="1">
                <a:spLocks noChangeAspect="1" noChangeArrowheads="1"/>
              </p:cNvSpPr>
              <p:nvPr/>
            </p:nvSpPr>
            <p:spPr bwMode="auto">
              <a:xfrm>
                <a:off x="6677" y="5013"/>
                <a:ext cx="1000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a-IR" altLang="en-US" sz="10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   </a:t>
                </a:r>
                <a:r>
                  <a:rPr lang="ar-SA" altLang="en-US" sz="10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9- دوشخانه</a:t>
                </a:r>
                <a:endParaRPr lang="en-US" altLang="en-US"/>
              </a:p>
            </p:txBody>
          </p:sp>
          <p:sp>
            <p:nvSpPr>
              <p:cNvPr id="13" name="Text Box 64"/>
              <p:cNvSpPr txBox="1">
                <a:spLocks noChangeAspect="1" noChangeArrowheads="1"/>
              </p:cNvSpPr>
              <p:nvPr/>
            </p:nvSpPr>
            <p:spPr bwMode="auto">
              <a:xfrm>
                <a:off x="4377" y="5033"/>
                <a:ext cx="1151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 altLang="en-US" sz="300">
                  <a:solidFill>
                    <a:srgbClr val="800000"/>
                  </a:solidFill>
                  <a:latin typeface="Times New Roman" panose="02020603050405020304" pitchFamily="18" charset="0"/>
                  <a:cs typeface="B Zar" panose="00000400000000000000" pitchFamily="2" charset="-78"/>
                </a:endParaRPr>
              </a:p>
              <a:p>
                <a:r>
                  <a:rPr lang="fa-IR" altLang="en-US" sz="10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    </a:t>
                </a:r>
                <a:r>
                  <a:rPr lang="ar-SA" altLang="en-US" sz="10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8- نظافتخانه</a:t>
                </a:r>
                <a:endParaRPr lang="en-US" altLang="en-US"/>
              </a:p>
            </p:txBody>
          </p:sp>
          <p:sp>
            <p:nvSpPr>
              <p:cNvPr id="14" name="Text Box 65"/>
              <p:cNvSpPr txBox="1">
                <a:spLocks noChangeAspect="1" noChangeArrowheads="1"/>
              </p:cNvSpPr>
              <p:nvPr/>
            </p:nvSpPr>
            <p:spPr bwMode="auto">
              <a:xfrm>
                <a:off x="1593" y="4557"/>
                <a:ext cx="1000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SA" altLang="en-US" sz="11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1- ورودی</a:t>
                </a:r>
                <a:endParaRPr lang="en-US" altLang="en-US"/>
              </a:p>
            </p:txBody>
          </p:sp>
          <p:sp>
            <p:nvSpPr>
              <p:cNvPr id="15" name="Text Box 66"/>
              <p:cNvSpPr txBox="1">
                <a:spLocks noChangeAspect="1" noChangeArrowheads="1"/>
              </p:cNvSpPr>
              <p:nvPr/>
            </p:nvSpPr>
            <p:spPr bwMode="auto">
              <a:xfrm>
                <a:off x="4266" y="7038"/>
                <a:ext cx="1000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 altLang="en-US" sz="400" dirty="0">
                  <a:solidFill>
                    <a:srgbClr val="800000"/>
                  </a:solidFill>
                  <a:latin typeface="Times New Roman" panose="02020603050405020304" pitchFamily="18" charset="0"/>
                  <a:cs typeface="B Zar" panose="00000400000000000000" pitchFamily="2" charset="-78"/>
                </a:endParaRPr>
              </a:p>
              <a:p>
                <a:r>
                  <a:rPr lang="ar-SA" altLang="en-US" sz="1000" dirty="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3- میاندر</a:t>
                </a:r>
                <a:endParaRPr lang="en-US" altLang="en-US" dirty="0"/>
              </a:p>
            </p:txBody>
          </p:sp>
          <p:sp>
            <p:nvSpPr>
              <p:cNvPr id="16" name="Text Box 67"/>
              <p:cNvSpPr txBox="1">
                <a:spLocks noChangeAspect="1" noChangeArrowheads="1"/>
              </p:cNvSpPr>
              <p:nvPr/>
            </p:nvSpPr>
            <p:spPr bwMode="auto">
              <a:xfrm>
                <a:off x="8645" y="4649"/>
                <a:ext cx="1241" cy="2250"/>
              </a:xfrm>
              <a:prstGeom prst="rect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 sz="1100">
                  <a:solidFill>
                    <a:srgbClr val="800000"/>
                  </a:solidFill>
                  <a:latin typeface="Times New Roman" panose="02020603050405020304" pitchFamily="18" charset="0"/>
                  <a:cs typeface="B Zar" panose="00000400000000000000" pitchFamily="2" charset="-78"/>
                </a:endParaRPr>
              </a:p>
              <a:p>
                <a:endParaRPr lang="en-US" altLang="en-US" sz="1100">
                  <a:solidFill>
                    <a:srgbClr val="800000"/>
                  </a:solidFill>
                  <a:latin typeface="Times New Roman" panose="02020603050405020304" pitchFamily="18" charset="0"/>
                  <a:cs typeface="B Zar" panose="00000400000000000000" pitchFamily="2" charset="-78"/>
                </a:endParaRPr>
              </a:p>
              <a:p>
                <a:r>
                  <a:rPr lang="ar-SA" altLang="en-US" sz="11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13- انبار سوخت</a:t>
                </a:r>
              </a:p>
              <a:p>
                <a:endParaRPr lang="en-US" altLang="en-US"/>
              </a:p>
            </p:txBody>
          </p:sp>
          <p:sp>
            <p:nvSpPr>
              <p:cNvPr id="17" name="Text Box 68"/>
              <p:cNvSpPr txBox="1">
                <a:spLocks noChangeAspect="1" noChangeArrowheads="1"/>
              </p:cNvSpPr>
              <p:nvPr/>
            </p:nvSpPr>
            <p:spPr bwMode="auto">
              <a:xfrm>
                <a:off x="3118" y="6490"/>
                <a:ext cx="1200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 altLang="en-US" sz="400">
                  <a:solidFill>
                    <a:srgbClr val="800000"/>
                  </a:solidFill>
                  <a:latin typeface="Times New Roman" panose="02020603050405020304" pitchFamily="18" charset="0"/>
                  <a:cs typeface="B Zar" panose="00000400000000000000" pitchFamily="2" charset="-78"/>
                </a:endParaRPr>
              </a:p>
              <a:p>
                <a:r>
                  <a:rPr lang="ar-SA" altLang="en-US" sz="11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2- سربینه</a:t>
                </a:r>
                <a:endParaRPr lang="en-US" altLang="en-US"/>
              </a:p>
            </p:txBody>
          </p:sp>
          <p:sp>
            <p:nvSpPr>
              <p:cNvPr id="18" name="Text Box 69"/>
              <p:cNvSpPr txBox="1">
                <a:spLocks noChangeAspect="1" noChangeArrowheads="1"/>
              </p:cNvSpPr>
              <p:nvPr/>
            </p:nvSpPr>
            <p:spPr bwMode="auto">
              <a:xfrm>
                <a:off x="6763" y="6129"/>
                <a:ext cx="800" cy="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SA" altLang="en-US" sz="10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خزینه </a:t>
                </a:r>
                <a:r>
                  <a:rPr lang="ar-SA" altLang="en-US" sz="9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کوچک</a:t>
                </a:r>
                <a:endParaRPr lang="en-US" altLang="en-US"/>
              </a:p>
            </p:txBody>
          </p:sp>
          <p:sp>
            <p:nvSpPr>
              <p:cNvPr id="19" name="Text Box 70"/>
              <p:cNvSpPr txBox="1">
                <a:spLocks noChangeAspect="1" noChangeArrowheads="1"/>
              </p:cNvSpPr>
              <p:nvPr/>
            </p:nvSpPr>
            <p:spPr bwMode="auto">
              <a:xfrm>
                <a:off x="7318" y="6098"/>
                <a:ext cx="800" cy="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SA" altLang="en-US" sz="10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خزینه </a:t>
                </a:r>
                <a:r>
                  <a:rPr lang="ar-SA" altLang="en-US" sz="9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بزرگ</a:t>
                </a:r>
                <a:endParaRPr lang="en-US" altLang="en-US"/>
              </a:p>
            </p:txBody>
          </p:sp>
        </p:grpSp>
      </p:grpSp>
      <p:grpSp>
        <p:nvGrpSpPr>
          <p:cNvPr id="20" name="Group 109"/>
          <p:cNvGrpSpPr>
            <a:grpSpLocks/>
          </p:cNvGrpSpPr>
          <p:nvPr/>
        </p:nvGrpSpPr>
        <p:grpSpPr bwMode="auto">
          <a:xfrm>
            <a:off x="5281354" y="4183322"/>
            <a:ext cx="6284113" cy="2298024"/>
            <a:chOff x="317" y="2205"/>
            <a:chExt cx="5007" cy="1831"/>
          </a:xfrm>
        </p:grpSpPr>
        <p:pic>
          <p:nvPicPr>
            <p:cNvPr id="21" name="Picture 90" descr="3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" y="2205"/>
              <a:ext cx="4672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107"/>
            <p:cNvGrpSpPr>
              <a:grpSpLocks/>
            </p:cNvGrpSpPr>
            <p:nvPr/>
          </p:nvGrpSpPr>
          <p:grpSpPr bwMode="auto">
            <a:xfrm>
              <a:off x="317" y="2906"/>
              <a:ext cx="4756" cy="1130"/>
              <a:chOff x="527" y="3077"/>
              <a:chExt cx="3396" cy="807"/>
            </a:xfrm>
          </p:grpSpPr>
          <p:sp>
            <p:nvSpPr>
              <p:cNvPr id="23" name="Text Box 93"/>
              <p:cNvSpPr txBox="1">
                <a:spLocks noChangeArrowheads="1"/>
              </p:cNvSpPr>
              <p:nvPr/>
            </p:nvSpPr>
            <p:spPr bwMode="auto">
              <a:xfrm>
                <a:off x="527" y="3177"/>
                <a:ext cx="448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a-IR" altLang="en-US" sz="1600">
                    <a:solidFill>
                      <a:schemeClr val="hlink"/>
                    </a:solidFill>
                    <a:cs typeface="B Zar" panose="00000400000000000000" pitchFamily="2" charset="-78"/>
                  </a:rPr>
                  <a:t>ورودي</a:t>
                </a:r>
                <a:endParaRPr lang="en-US" altLang="en-US" sz="1600">
                  <a:solidFill>
                    <a:schemeClr val="hlink"/>
                  </a:solidFill>
                  <a:cs typeface="B Zar" panose="00000400000000000000" pitchFamily="2" charset="-78"/>
                </a:endParaRPr>
              </a:p>
            </p:txBody>
          </p:sp>
          <p:sp>
            <p:nvSpPr>
              <p:cNvPr id="24" name="Text Box 94"/>
              <p:cNvSpPr txBox="1">
                <a:spLocks noChangeArrowheads="1"/>
              </p:cNvSpPr>
              <p:nvPr/>
            </p:nvSpPr>
            <p:spPr bwMode="auto">
              <a:xfrm>
                <a:off x="1156" y="3303"/>
                <a:ext cx="382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a-IR" altLang="en-US" sz="1200" b="1">
                    <a:solidFill>
                      <a:schemeClr val="hlink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سربينه</a:t>
                </a:r>
                <a:endParaRPr lang="en-US" altLang="en-US">
                  <a:solidFill>
                    <a:schemeClr val="hlink"/>
                  </a:solidFill>
                  <a:cs typeface="B Zar" panose="00000400000000000000" pitchFamily="2" charset="-78"/>
                </a:endParaRPr>
              </a:p>
            </p:txBody>
          </p:sp>
          <p:sp>
            <p:nvSpPr>
              <p:cNvPr id="25" name="Text Box 95"/>
              <p:cNvSpPr txBox="1">
                <a:spLocks noChangeArrowheads="1"/>
              </p:cNvSpPr>
              <p:nvPr/>
            </p:nvSpPr>
            <p:spPr bwMode="auto">
              <a:xfrm>
                <a:off x="2173" y="3077"/>
                <a:ext cx="480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a-IR" altLang="en-US" sz="1400">
                    <a:solidFill>
                      <a:schemeClr val="hlink"/>
                    </a:solidFill>
                    <a:cs typeface="B Zar" panose="00000400000000000000" pitchFamily="2" charset="-78"/>
                  </a:rPr>
                  <a:t>گرمخانه</a:t>
                </a:r>
                <a:endParaRPr lang="en-US" altLang="en-US" sz="1400">
                  <a:solidFill>
                    <a:schemeClr val="hlink"/>
                  </a:solidFill>
                  <a:cs typeface="B Zar" panose="00000400000000000000" pitchFamily="2" charset="-78"/>
                </a:endParaRPr>
              </a:p>
            </p:txBody>
          </p:sp>
          <p:sp>
            <p:nvSpPr>
              <p:cNvPr id="26" name="Text Box 102"/>
              <p:cNvSpPr txBox="1">
                <a:spLocks noChangeArrowheads="1"/>
              </p:cNvSpPr>
              <p:nvPr/>
            </p:nvSpPr>
            <p:spPr bwMode="auto">
              <a:xfrm>
                <a:off x="3061" y="3294"/>
                <a:ext cx="298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a-IR" altLang="en-US" sz="1200">
                    <a:solidFill>
                      <a:schemeClr val="hlink"/>
                    </a:solidFill>
                    <a:cs typeface="B Zar" panose="00000400000000000000" pitchFamily="2" charset="-78"/>
                  </a:rPr>
                  <a:t>خزينه بزرگ</a:t>
                </a:r>
                <a:endParaRPr lang="en-US" altLang="en-US" sz="1200">
                  <a:solidFill>
                    <a:schemeClr val="hlink"/>
                  </a:solidFill>
                  <a:cs typeface="B Zar" panose="00000400000000000000" pitchFamily="2" charset="-78"/>
                </a:endParaRPr>
              </a:p>
            </p:txBody>
          </p:sp>
          <p:sp>
            <p:nvSpPr>
              <p:cNvPr id="27" name="Text Box 103"/>
              <p:cNvSpPr txBox="1">
                <a:spLocks noChangeArrowheads="1"/>
              </p:cNvSpPr>
              <p:nvPr/>
            </p:nvSpPr>
            <p:spPr bwMode="auto">
              <a:xfrm>
                <a:off x="2715" y="3265"/>
                <a:ext cx="362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a-IR" altLang="en-US" sz="1200">
                    <a:solidFill>
                      <a:schemeClr val="hlink"/>
                    </a:solidFill>
                    <a:cs typeface="B Zar" panose="00000400000000000000" pitchFamily="2" charset="-78"/>
                  </a:rPr>
                  <a:t>خزينه كوچك</a:t>
                </a:r>
                <a:endParaRPr lang="en-US" altLang="en-US" sz="1200">
                  <a:solidFill>
                    <a:schemeClr val="hlink"/>
                  </a:solidFill>
                  <a:cs typeface="B Zar" panose="00000400000000000000" pitchFamily="2" charset="-78"/>
                </a:endParaRPr>
              </a:p>
            </p:txBody>
          </p:sp>
          <p:sp>
            <p:nvSpPr>
              <p:cNvPr id="28" name="Text Box 104"/>
              <p:cNvSpPr txBox="1">
                <a:spLocks noChangeArrowheads="1"/>
              </p:cNvSpPr>
              <p:nvPr/>
            </p:nvSpPr>
            <p:spPr bwMode="auto">
              <a:xfrm>
                <a:off x="3561" y="3475"/>
                <a:ext cx="362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a-IR" altLang="en-US" sz="1200">
                    <a:solidFill>
                      <a:schemeClr val="hlink"/>
                    </a:solidFill>
                    <a:cs typeface="B Zar" panose="00000400000000000000" pitchFamily="2" charset="-78"/>
                  </a:rPr>
                  <a:t>انبار سوخت</a:t>
                </a:r>
                <a:endParaRPr lang="en-US" altLang="en-US" sz="1200">
                  <a:solidFill>
                    <a:schemeClr val="hlink"/>
                  </a:solidFill>
                  <a:cs typeface="B Zar" panose="00000400000000000000" pitchFamily="2" charset="-78"/>
                </a:endParaRPr>
              </a:p>
            </p:txBody>
          </p:sp>
          <p:sp>
            <p:nvSpPr>
              <p:cNvPr id="29" name="Text Box 106"/>
              <p:cNvSpPr txBox="1">
                <a:spLocks noChangeArrowheads="1"/>
              </p:cNvSpPr>
              <p:nvPr/>
            </p:nvSpPr>
            <p:spPr bwMode="auto">
              <a:xfrm>
                <a:off x="3062" y="3702"/>
                <a:ext cx="36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a-IR" altLang="en-US" sz="1200">
                    <a:solidFill>
                      <a:schemeClr val="hlink"/>
                    </a:solidFill>
                    <a:cs typeface="B Zar" panose="00000400000000000000" pitchFamily="2" charset="-78"/>
                  </a:rPr>
                  <a:t>تونخانه</a:t>
                </a:r>
                <a:endParaRPr lang="en-US" altLang="en-US" sz="1200">
                  <a:solidFill>
                    <a:schemeClr val="hlink"/>
                  </a:solidFill>
                  <a:cs typeface="B Zar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84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2157352" y="317768"/>
            <a:ext cx="8011218" cy="6108390"/>
            <a:chOff x="884" y="572"/>
            <a:chExt cx="4307" cy="3284"/>
          </a:xfrm>
        </p:grpSpPr>
        <p:grpSp>
          <p:nvGrpSpPr>
            <p:cNvPr id="3" name="Group 91"/>
            <p:cNvGrpSpPr>
              <a:grpSpLocks/>
            </p:cNvGrpSpPr>
            <p:nvPr/>
          </p:nvGrpSpPr>
          <p:grpSpPr bwMode="auto">
            <a:xfrm>
              <a:off x="884" y="572"/>
              <a:ext cx="3538" cy="3284"/>
              <a:chOff x="1111" y="799"/>
              <a:chExt cx="3538" cy="3284"/>
            </a:xfrm>
          </p:grpSpPr>
          <p:pic>
            <p:nvPicPr>
              <p:cNvPr id="12" name="Picture 84" descr="0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" y="799"/>
                <a:ext cx="3538" cy="3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85"/>
              <p:cNvSpPr txBox="1">
                <a:spLocks noChangeArrowheads="1"/>
              </p:cNvSpPr>
              <p:nvPr/>
            </p:nvSpPr>
            <p:spPr bwMode="auto">
              <a:xfrm>
                <a:off x="3718" y="845"/>
                <a:ext cx="875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rtl="1"/>
                <a:r>
                  <a:rPr lang="ar-SA" altLang="en-US" sz="1200" dirty="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دیوارهای سنگی</a:t>
                </a:r>
                <a:endParaRPr lang="fa-IR" altLang="en-US" sz="1200" dirty="0">
                  <a:solidFill>
                    <a:srgbClr val="800000"/>
                  </a:solidFill>
                  <a:latin typeface="Times New Roman" panose="02020603050405020304" pitchFamily="18" charset="0"/>
                  <a:cs typeface="B Zar" panose="00000400000000000000" pitchFamily="2" charset="-78"/>
                </a:endParaRPr>
              </a:p>
              <a:p>
                <a:pPr algn="ctr" rtl="1"/>
                <a:endParaRPr lang="en-US" altLang="en-US" sz="1400" dirty="0">
                  <a:solidFill>
                    <a:srgbClr val="800000"/>
                  </a:solidFill>
                  <a:latin typeface="Times New Roman" panose="02020603050405020304" pitchFamily="18" charset="0"/>
                  <a:cs typeface="B Zar" panose="00000400000000000000" pitchFamily="2" charset="-78"/>
                </a:endParaRPr>
              </a:p>
              <a:p>
                <a:pPr algn="ctr" rtl="1"/>
                <a:r>
                  <a:rPr lang="ar-SA" altLang="en-US" sz="1200" dirty="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دیوارهای آجری</a:t>
                </a:r>
                <a:endParaRPr lang="fa-IR" altLang="en-US" sz="1200" dirty="0">
                  <a:solidFill>
                    <a:srgbClr val="800000"/>
                  </a:solidFill>
                  <a:latin typeface="Times New Roman" panose="02020603050405020304" pitchFamily="18" charset="0"/>
                  <a:cs typeface="B Zar" panose="00000400000000000000" pitchFamily="2" charset="-78"/>
                </a:endParaRPr>
              </a:p>
              <a:p>
                <a:pPr algn="ctr" rtl="1"/>
                <a:endParaRPr lang="en-US" altLang="en-US" sz="1400" dirty="0">
                  <a:solidFill>
                    <a:srgbClr val="800000"/>
                  </a:solidFill>
                  <a:latin typeface="Times New Roman" panose="02020603050405020304" pitchFamily="18" charset="0"/>
                  <a:cs typeface="B Zar" panose="00000400000000000000" pitchFamily="2" charset="-78"/>
                </a:endParaRPr>
              </a:p>
              <a:p>
                <a:pPr algn="ctr" rtl="1"/>
                <a:r>
                  <a:rPr lang="ar-SA" altLang="en-US" sz="1200" dirty="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دیوار چینه ای باغ</a:t>
                </a:r>
              </a:p>
              <a:p>
                <a:pPr algn="ctr" rtl="1"/>
                <a:endParaRPr lang="en-US" altLang="en-US" dirty="0"/>
              </a:p>
            </p:txBody>
          </p:sp>
          <p:pic>
            <p:nvPicPr>
              <p:cNvPr id="14" name="Picture 87" descr="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97377">
                <a:off x="1736" y="3433"/>
                <a:ext cx="225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Text Box 90"/>
            <p:cNvSpPr txBox="1">
              <a:spLocks noChangeArrowheads="1"/>
            </p:cNvSpPr>
            <p:nvPr/>
          </p:nvSpPr>
          <p:spPr bwMode="auto">
            <a:xfrm>
              <a:off x="4316" y="693"/>
              <a:ext cx="875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a-IR" altLang="en-US" sz="2000" b="1">
                  <a:solidFill>
                    <a:schemeClr val="hlink"/>
                  </a:solidFill>
                  <a:cs typeface="B Zar" panose="00000400000000000000" pitchFamily="2" charset="-78"/>
                </a:rPr>
                <a:t>ديوارها</a:t>
              </a:r>
              <a:endParaRPr lang="en-US" altLang="en-US" sz="2000" b="1">
                <a:solidFill>
                  <a:schemeClr val="hlink"/>
                </a:solidFill>
                <a:cs typeface="B Zar" panose="00000400000000000000" pitchFamily="2" charset="-78"/>
              </a:endParaRPr>
            </a:p>
          </p:txBody>
        </p:sp>
        <p:grpSp>
          <p:nvGrpSpPr>
            <p:cNvPr id="5" name="Group 100"/>
            <p:cNvGrpSpPr>
              <a:grpSpLocks/>
            </p:cNvGrpSpPr>
            <p:nvPr/>
          </p:nvGrpSpPr>
          <p:grpSpPr bwMode="auto">
            <a:xfrm>
              <a:off x="1429" y="1117"/>
              <a:ext cx="2390" cy="2726"/>
              <a:chOff x="1429" y="1117"/>
              <a:chExt cx="2390" cy="2726"/>
            </a:xfrm>
          </p:grpSpPr>
          <p:sp>
            <p:nvSpPr>
              <p:cNvPr id="6" name="Text Box 93"/>
              <p:cNvSpPr txBox="1">
                <a:spLocks noChangeArrowheads="1"/>
              </p:cNvSpPr>
              <p:nvPr/>
            </p:nvSpPr>
            <p:spPr bwMode="auto">
              <a:xfrm>
                <a:off x="3243" y="2569"/>
                <a:ext cx="37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a-IR" altLang="en-US" sz="1400">
                    <a:solidFill>
                      <a:schemeClr val="hlink"/>
                    </a:solidFill>
                    <a:cs typeface="B Zar" panose="00000400000000000000" pitchFamily="2" charset="-78"/>
                  </a:rPr>
                  <a:t>سربينه</a:t>
                </a:r>
                <a:endParaRPr lang="en-US" altLang="en-US" sz="1400">
                  <a:solidFill>
                    <a:schemeClr val="hlink"/>
                  </a:solidFill>
                  <a:cs typeface="B Zar" panose="00000400000000000000" pitchFamily="2" charset="-78"/>
                </a:endParaRPr>
              </a:p>
            </p:txBody>
          </p:sp>
          <p:sp>
            <p:nvSpPr>
              <p:cNvPr id="7" name="Text Box 94"/>
              <p:cNvSpPr txBox="1">
                <a:spLocks noChangeArrowheads="1"/>
              </p:cNvSpPr>
              <p:nvPr/>
            </p:nvSpPr>
            <p:spPr bwMode="auto">
              <a:xfrm>
                <a:off x="3443" y="3617"/>
                <a:ext cx="37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a-IR" altLang="en-US" sz="1400">
                    <a:solidFill>
                      <a:schemeClr val="hlink"/>
                    </a:solidFill>
                    <a:cs typeface="B Zar" panose="00000400000000000000" pitchFamily="2" charset="-78"/>
                  </a:rPr>
                  <a:t>ورودي</a:t>
                </a:r>
                <a:endParaRPr lang="en-US" altLang="en-US" sz="1400">
                  <a:solidFill>
                    <a:schemeClr val="hlink"/>
                  </a:solidFill>
                  <a:cs typeface="B Zar" panose="00000400000000000000" pitchFamily="2" charset="-78"/>
                </a:endParaRPr>
              </a:p>
            </p:txBody>
          </p:sp>
          <p:sp>
            <p:nvSpPr>
              <p:cNvPr id="8" name="Text Box 95"/>
              <p:cNvSpPr txBox="1">
                <a:spLocks noChangeArrowheads="1"/>
              </p:cNvSpPr>
              <p:nvPr/>
            </p:nvSpPr>
            <p:spPr bwMode="auto">
              <a:xfrm>
                <a:off x="2200" y="2070"/>
                <a:ext cx="55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a-IR" altLang="en-US" sz="1400">
                    <a:solidFill>
                      <a:schemeClr val="hlink"/>
                    </a:solidFill>
                    <a:cs typeface="B Zar" panose="00000400000000000000" pitchFamily="2" charset="-78"/>
                  </a:rPr>
                  <a:t>گرمخانه</a:t>
                </a:r>
                <a:endParaRPr lang="en-US" altLang="en-US" sz="1400">
                  <a:solidFill>
                    <a:schemeClr val="hlink"/>
                  </a:solidFill>
                  <a:cs typeface="B Zar" panose="00000400000000000000" pitchFamily="2" charset="-78"/>
                </a:endParaRPr>
              </a:p>
            </p:txBody>
          </p:sp>
          <p:sp>
            <p:nvSpPr>
              <p:cNvPr id="9" name="Text Box 96"/>
              <p:cNvSpPr txBox="1">
                <a:spLocks noChangeArrowheads="1"/>
              </p:cNvSpPr>
              <p:nvPr/>
            </p:nvSpPr>
            <p:spPr bwMode="auto">
              <a:xfrm>
                <a:off x="1429" y="1480"/>
                <a:ext cx="55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fa-IR" altLang="en-US" sz="1400">
                    <a:solidFill>
                      <a:schemeClr val="hlink"/>
                    </a:solidFill>
                    <a:cs typeface="B Zar" panose="00000400000000000000" pitchFamily="2" charset="-78"/>
                  </a:rPr>
                  <a:t>خزينه</a:t>
                </a:r>
                <a:endParaRPr lang="en-US" altLang="en-US" sz="1400">
                  <a:solidFill>
                    <a:schemeClr val="hlink"/>
                  </a:solidFill>
                  <a:cs typeface="B Zar" panose="00000400000000000000" pitchFamily="2" charset="-78"/>
                </a:endParaRPr>
              </a:p>
            </p:txBody>
          </p:sp>
          <p:sp>
            <p:nvSpPr>
              <p:cNvPr id="10" name="Text Box 97"/>
              <p:cNvSpPr txBox="1">
                <a:spLocks noChangeArrowheads="1"/>
              </p:cNvSpPr>
              <p:nvPr/>
            </p:nvSpPr>
            <p:spPr bwMode="auto">
              <a:xfrm>
                <a:off x="1824" y="1117"/>
                <a:ext cx="55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fa-IR" altLang="en-US" sz="1400">
                    <a:solidFill>
                      <a:schemeClr val="hlink"/>
                    </a:solidFill>
                    <a:cs typeface="B Zar" panose="00000400000000000000" pitchFamily="2" charset="-78"/>
                  </a:rPr>
                  <a:t>حمام اربابي</a:t>
                </a:r>
                <a:endParaRPr lang="en-US" altLang="en-US" sz="1400">
                  <a:solidFill>
                    <a:schemeClr val="hlink"/>
                  </a:solidFill>
                  <a:cs typeface="B Zar" panose="00000400000000000000" pitchFamily="2" charset="-78"/>
                </a:endParaRPr>
              </a:p>
            </p:txBody>
          </p:sp>
          <p:sp>
            <p:nvSpPr>
              <p:cNvPr id="11" name="Text Box 98"/>
              <p:cNvSpPr txBox="1">
                <a:spLocks noChangeArrowheads="1"/>
              </p:cNvSpPr>
              <p:nvPr/>
            </p:nvSpPr>
            <p:spPr bwMode="auto">
              <a:xfrm>
                <a:off x="3061" y="1739"/>
                <a:ext cx="392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a-IR" altLang="en-US" sz="1200">
                    <a:solidFill>
                      <a:schemeClr val="hlink"/>
                    </a:solidFill>
                    <a:cs typeface="B Zar" panose="00000400000000000000" pitchFamily="2" charset="-78"/>
                  </a:rPr>
                  <a:t>سرويس</a:t>
                </a:r>
                <a:endParaRPr lang="en-US" altLang="en-US" sz="1200">
                  <a:solidFill>
                    <a:schemeClr val="hlink"/>
                  </a:solidFill>
                  <a:cs typeface="B Zar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391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1410771" y="223256"/>
            <a:ext cx="9810704" cy="6320762"/>
            <a:chOff x="599" y="981"/>
            <a:chExt cx="4897" cy="3155"/>
          </a:xfrm>
        </p:grpSpPr>
        <p:grpSp>
          <p:nvGrpSpPr>
            <p:cNvPr id="3" name="Group 102"/>
            <p:cNvGrpSpPr>
              <a:grpSpLocks/>
            </p:cNvGrpSpPr>
            <p:nvPr/>
          </p:nvGrpSpPr>
          <p:grpSpPr bwMode="auto">
            <a:xfrm>
              <a:off x="2261" y="981"/>
              <a:ext cx="3235" cy="3155"/>
              <a:chOff x="1518" y="1837"/>
              <a:chExt cx="8086" cy="7888"/>
            </a:xfrm>
          </p:grpSpPr>
          <p:pic>
            <p:nvPicPr>
              <p:cNvPr id="5" name="Picture 103" descr="4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4" y="1837"/>
                <a:ext cx="7370" cy="7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" name="Group 104"/>
              <p:cNvGrpSpPr>
                <a:grpSpLocks/>
              </p:cNvGrpSpPr>
              <p:nvPr/>
            </p:nvGrpSpPr>
            <p:grpSpPr bwMode="auto">
              <a:xfrm>
                <a:off x="7218" y="6951"/>
                <a:ext cx="2386" cy="1836"/>
                <a:chOff x="1508" y="6877"/>
                <a:chExt cx="2386" cy="1836"/>
              </a:xfrm>
            </p:grpSpPr>
            <p:pic>
              <p:nvPicPr>
                <p:cNvPr id="11" name="Picture 105" descr="16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12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2156043">
                  <a:off x="1508" y="6877"/>
                  <a:ext cx="2011" cy="1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Oval 106"/>
                <p:cNvSpPr>
                  <a:spLocks noChangeArrowheads="1"/>
                </p:cNvSpPr>
                <p:nvPr/>
              </p:nvSpPr>
              <p:spPr bwMode="auto">
                <a:xfrm rot="14088332">
                  <a:off x="2131" y="6949"/>
                  <a:ext cx="1602" cy="1925"/>
                </a:xfrm>
                <a:prstGeom prst="ellipse">
                  <a:avLst/>
                </a:prstGeom>
                <a:noFill/>
                <a:ln w="38100" algn="ctr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" name="Text Box 107"/>
              <p:cNvSpPr txBox="1">
                <a:spLocks noChangeArrowheads="1"/>
              </p:cNvSpPr>
              <p:nvPr/>
            </p:nvSpPr>
            <p:spPr bwMode="auto">
              <a:xfrm>
                <a:off x="1518" y="8697"/>
                <a:ext cx="5800" cy="10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altLang="en-US"/>
              </a:p>
            </p:txBody>
          </p:sp>
          <p:grpSp>
            <p:nvGrpSpPr>
              <p:cNvPr id="8" name="Group 108"/>
              <p:cNvGrpSpPr>
                <a:grpSpLocks/>
              </p:cNvGrpSpPr>
              <p:nvPr/>
            </p:nvGrpSpPr>
            <p:grpSpPr bwMode="auto">
              <a:xfrm>
                <a:off x="5544" y="3899"/>
                <a:ext cx="1000" cy="816"/>
                <a:chOff x="5544" y="3613"/>
                <a:chExt cx="1000" cy="816"/>
              </a:xfrm>
            </p:grpSpPr>
            <p:sp>
              <p:nvSpPr>
                <p:cNvPr id="9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544" y="3613"/>
                  <a:ext cx="1000" cy="8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000">
                      <a:solidFill>
                        <a:srgbClr val="80808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ورودی میاندر</a:t>
                  </a:r>
                  <a:endParaRPr lang="en-US" altLang="en-US"/>
                </a:p>
              </p:txBody>
            </p:sp>
            <p:sp>
              <p:nvSpPr>
                <p:cNvPr id="10" name="Freeform 110"/>
                <p:cNvSpPr>
                  <a:spLocks/>
                </p:cNvSpPr>
                <p:nvPr/>
              </p:nvSpPr>
              <p:spPr bwMode="auto">
                <a:xfrm>
                  <a:off x="5744" y="3658"/>
                  <a:ext cx="348" cy="382"/>
                </a:xfrm>
                <a:custGeom>
                  <a:avLst/>
                  <a:gdLst>
                    <a:gd name="T0" fmla="*/ 396 w 396"/>
                    <a:gd name="T1" fmla="*/ 477 h 477"/>
                    <a:gd name="T2" fmla="*/ 151 w 396"/>
                    <a:gd name="T3" fmla="*/ 389 h 477"/>
                    <a:gd name="T4" fmla="*/ 63 w 396"/>
                    <a:gd name="T5" fmla="*/ 151 h 477"/>
                    <a:gd name="T6" fmla="*/ 0 w 396"/>
                    <a:gd name="T7" fmla="*/ 0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6" h="477">
                      <a:moveTo>
                        <a:pt x="396" y="477"/>
                      </a:moveTo>
                      <a:cubicBezTo>
                        <a:pt x="301" y="460"/>
                        <a:pt x="206" y="443"/>
                        <a:pt x="151" y="389"/>
                      </a:cubicBezTo>
                      <a:cubicBezTo>
                        <a:pt x="96" y="335"/>
                        <a:pt x="88" y="216"/>
                        <a:pt x="63" y="151"/>
                      </a:cubicBezTo>
                      <a:cubicBezTo>
                        <a:pt x="38" y="86"/>
                        <a:pt x="61" y="82"/>
                        <a:pt x="0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4" name="Picture 111" descr="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1821"/>
              <a:ext cx="1734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48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4"/>
          <p:cNvGrpSpPr>
            <a:grpSpLocks noChangeAspect="1"/>
          </p:cNvGrpSpPr>
          <p:nvPr/>
        </p:nvGrpSpPr>
        <p:grpSpPr bwMode="auto">
          <a:xfrm>
            <a:off x="406237" y="401302"/>
            <a:ext cx="6341798" cy="6213348"/>
            <a:chOff x="1618" y="1837"/>
            <a:chExt cx="7937" cy="7773"/>
          </a:xfrm>
        </p:grpSpPr>
        <p:grpSp>
          <p:nvGrpSpPr>
            <p:cNvPr id="3" name="Group 95"/>
            <p:cNvGrpSpPr>
              <a:grpSpLocks noChangeAspect="1"/>
            </p:cNvGrpSpPr>
            <p:nvPr/>
          </p:nvGrpSpPr>
          <p:grpSpPr bwMode="auto">
            <a:xfrm>
              <a:off x="1618" y="1837"/>
              <a:ext cx="7937" cy="6710"/>
              <a:chOff x="1618" y="1837"/>
              <a:chExt cx="7937" cy="6710"/>
            </a:xfrm>
          </p:grpSpPr>
          <p:pic>
            <p:nvPicPr>
              <p:cNvPr id="8" name="Picture 96" descr="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8" y="1837"/>
                <a:ext cx="7937" cy="6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97"/>
              <p:cNvSpPr txBox="1">
                <a:spLocks noChangeAspect="1" noChangeArrowheads="1"/>
              </p:cNvSpPr>
              <p:nvPr/>
            </p:nvSpPr>
            <p:spPr bwMode="auto">
              <a:xfrm>
                <a:off x="1723" y="4723"/>
                <a:ext cx="1485" cy="5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SA" altLang="en-US" sz="1000">
                    <a:solidFill>
                      <a:srgbClr val="800000"/>
                    </a:solidFill>
                    <a:latin typeface="Times New Roman" panose="02020603050405020304" pitchFamily="18" charset="0"/>
                    <a:cs typeface="B Zar" panose="00000400000000000000" pitchFamily="2" charset="-78"/>
                  </a:rPr>
                  <a:t>سردر ورودی </a:t>
                </a:r>
                <a:endParaRPr lang="en-US" altLang="en-US"/>
              </a:p>
            </p:txBody>
          </p:sp>
        </p:grpSp>
        <p:sp>
          <p:nvSpPr>
            <p:cNvPr id="4" name="Text Box 98"/>
            <p:cNvSpPr txBox="1">
              <a:spLocks noChangeAspect="1" noChangeArrowheads="1"/>
            </p:cNvSpPr>
            <p:nvPr/>
          </p:nvSpPr>
          <p:spPr bwMode="auto">
            <a:xfrm>
              <a:off x="1718" y="8658"/>
              <a:ext cx="4600" cy="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altLang="en-US"/>
            </a:p>
          </p:txBody>
        </p:sp>
        <p:grpSp>
          <p:nvGrpSpPr>
            <p:cNvPr id="5" name="Group 99"/>
            <p:cNvGrpSpPr>
              <a:grpSpLocks noChangeAspect="1"/>
            </p:cNvGrpSpPr>
            <p:nvPr/>
          </p:nvGrpSpPr>
          <p:grpSpPr bwMode="auto">
            <a:xfrm rot="-1746426">
              <a:off x="6348" y="6963"/>
              <a:ext cx="2970" cy="2354"/>
              <a:chOff x="6863" y="6507"/>
              <a:chExt cx="2970" cy="2354"/>
            </a:xfrm>
          </p:grpSpPr>
          <p:pic>
            <p:nvPicPr>
              <p:cNvPr id="6" name="Picture 100" descr="16"/>
              <p:cNvPicPr>
                <a:picLocks noChangeAspect="1" noChangeArrowheads="1"/>
              </p:cNvPicPr>
              <p:nvPr/>
            </p:nvPicPr>
            <p:blipFill>
              <a:blip r:embed="rId3" cstate="screen">
                <a:lum bright="1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0" y="6733"/>
                <a:ext cx="2873" cy="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Oval 101"/>
              <p:cNvSpPr>
                <a:spLocks noChangeAspect="1" noChangeArrowheads="1"/>
              </p:cNvSpPr>
              <p:nvPr/>
            </p:nvSpPr>
            <p:spPr bwMode="auto">
              <a:xfrm>
                <a:off x="6863" y="6507"/>
                <a:ext cx="1300" cy="1224"/>
              </a:xfrm>
              <a:prstGeom prst="ellipse">
                <a:avLst/>
              </a:prstGeom>
              <a:noFill/>
              <a:ln w="38100" algn="ctr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6748035" y="706822"/>
            <a:ext cx="4779658" cy="5355618"/>
            <a:chOff x="5530" y="1595"/>
            <a:chExt cx="4388" cy="4917"/>
          </a:xfrm>
        </p:grpSpPr>
        <p:pic>
          <p:nvPicPr>
            <p:cNvPr id="11" name="Picture 60" descr="Untitled-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" y="1690"/>
              <a:ext cx="3702" cy="4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5530" y="1595"/>
              <a:ext cx="4200" cy="4730"/>
              <a:chOff x="5530" y="1595"/>
              <a:chExt cx="4200" cy="4730"/>
            </a:xfrm>
          </p:grpSpPr>
          <p:sp>
            <p:nvSpPr>
              <p:cNvPr id="13" name="Text Box 62"/>
              <p:cNvSpPr txBox="1">
                <a:spLocks noChangeArrowheads="1"/>
              </p:cNvSpPr>
              <p:nvPr/>
            </p:nvSpPr>
            <p:spPr bwMode="auto">
              <a:xfrm>
                <a:off x="6718" y="5781"/>
                <a:ext cx="900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SA" altLang="en-US" sz="900">
                    <a:latin typeface="Times New Roman" panose="02020603050405020304" pitchFamily="18" charset="0"/>
                    <a:cs typeface="B Zar" panose="00000400000000000000" pitchFamily="2" charset="-78"/>
                  </a:rPr>
                  <a:t>زمین بکر</a:t>
                </a:r>
                <a:endParaRPr lang="en-US" altLang="en-US"/>
              </a:p>
            </p:txBody>
          </p:sp>
          <p:grpSp>
            <p:nvGrpSpPr>
              <p:cNvPr id="14" name="Group 63"/>
              <p:cNvGrpSpPr>
                <a:grpSpLocks/>
              </p:cNvGrpSpPr>
              <p:nvPr/>
            </p:nvGrpSpPr>
            <p:grpSpPr bwMode="auto">
              <a:xfrm>
                <a:off x="6099" y="3804"/>
                <a:ext cx="2155" cy="989"/>
                <a:chOff x="6099" y="3786"/>
                <a:chExt cx="2155" cy="989"/>
              </a:xfrm>
            </p:grpSpPr>
            <p:sp>
              <p:nvSpPr>
                <p:cNvPr id="40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6099" y="3995"/>
                  <a:ext cx="1442" cy="7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800"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آجرچینی برای </a:t>
                  </a:r>
                  <a:endParaRPr lang="fa-IR" altLang="en-US" sz="800">
                    <a:latin typeface="Times New Roman" panose="02020603050405020304" pitchFamily="18" charset="0"/>
                    <a:cs typeface="B Zar" panose="00000400000000000000" pitchFamily="2" charset="-78"/>
                  </a:endParaRPr>
                </a:p>
                <a:p>
                  <a:r>
                    <a:rPr lang="ar-SA" altLang="en-US" sz="800"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تراز نمودن پاتاق</a:t>
                  </a:r>
                  <a:endParaRPr lang="en-US" altLang="en-US"/>
                </a:p>
              </p:txBody>
            </p:sp>
            <p:grpSp>
              <p:nvGrpSpPr>
                <p:cNvPr id="41" name="Group 65"/>
                <p:cNvGrpSpPr>
                  <a:grpSpLocks/>
                </p:cNvGrpSpPr>
                <p:nvPr/>
              </p:nvGrpSpPr>
              <p:grpSpPr bwMode="auto">
                <a:xfrm>
                  <a:off x="7518" y="3786"/>
                  <a:ext cx="736" cy="408"/>
                  <a:chOff x="6318" y="2222"/>
                  <a:chExt cx="770" cy="381"/>
                </a:xfrm>
              </p:grpSpPr>
              <p:sp>
                <p:nvSpPr>
                  <p:cNvPr id="42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88" y="2222"/>
                    <a:ext cx="400" cy="38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18" y="2593"/>
                    <a:ext cx="37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" name="Group 68"/>
              <p:cNvGrpSpPr>
                <a:grpSpLocks/>
              </p:cNvGrpSpPr>
              <p:nvPr/>
            </p:nvGrpSpPr>
            <p:grpSpPr bwMode="auto">
              <a:xfrm>
                <a:off x="6067" y="3287"/>
                <a:ext cx="2142" cy="971"/>
                <a:chOff x="6067" y="3287"/>
                <a:chExt cx="2142" cy="971"/>
              </a:xfrm>
            </p:grpSpPr>
            <p:sp>
              <p:nvSpPr>
                <p:cNvPr id="36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6067" y="3478"/>
                  <a:ext cx="1442" cy="7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800"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تاق ضربی </a:t>
                  </a:r>
                  <a:endParaRPr lang="fa-IR" altLang="en-US" sz="800">
                    <a:latin typeface="Times New Roman" panose="02020603050405020304" pitchFamily="18" charset="0"/>
                    <a:cs typeface="B Zar" panose="00000400000000000000" pitchFamily="2" charset="-78"/>
                  </a:endParaRPr>
                </a:p>
                <a:p>
                  <a:r>
                    <a:rPr lang="ar-SA" altLang="en-US" sz="800"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با ضخامت 5/1 آجر</a:t>
                  </a:r>
                  <a:endParaRPr lang="en-US" altLang="en-US"/>
                </a:p>
              </p:txBody>
            </p:sp>
            <p:grpSp>
              <p:nvGrpSpPr>
                <p:cNvPr id="37" name="Group 70"/>
                <p:cNvGrpSpPr>
                  <a:grpSpLocks/>
                </p:cNvGrpSpPr>
                <p:nvPr/>
              </p:nvGrpSpPr>
              <p:grpSpPr bwMode="auto">
                <a:xfrm>
                  <a:off x="7418" y="3287"/>
                  <a:ext cx="791" cy="408"/>
                  <a:chOff x="6318" y="2222"/>
                  <a:chExt cx="770" cy="381"/>
                </a:xfrm>
              </p:grpSpPr>
              <p:sp>
                <p:nvSpPr>
                  <p:cNvPr id="38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88" y="2222"/>
                    <a:ext cx="400" cy="38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18" y="2593"/>
                    <a:ext cx="37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5530" y="2312"/>
                <a:ext cx="1761" cy="1233"/>
                <a:chOff x="5530" y="2312"/>
                <a:chExt cx="1761" cy="1233"/>
              </a:xfrm>
            </p:grpSpPr>
            <p:grpSp>
              <p:nvGrpSpPr>
                <p:cNvPr id="32" name="Group 74"/>
                <p:cNvGrpSpPr>
                  <a:grpSpLocks/>
                </p:cNvGrpSpPr>
                <p:nvPr/>
              </p:nvGrpSpPr>
              <p:grpSpPr bwMode="auto">
                <a:xfrm>
                  <a:off x="6218" y="2312"/>
                  <a:ext cx="1073" cy="553"/>
                  <a:chOff x="6218" y="2312"/>
                  <a:chExt cx="1073" cy="553"/>
                </a:xfrm>
              </p:grpSpPr>
              <p:sp>
                <p:nvSpPr>
                  <p:cNvPr id="34" name="Lin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82" y="2312"/>
                    <a:ext cx="609" cy="5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18" y="2850"/>
                    <a:ext cx="46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5530" y="2629"/>
                  <a:ext cx="782" cy="9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800"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تاق ضربی با ضخامت یک آجر</a:t>
                  </a:r>
                  <a:endParaRPr lang="en-US" altLang="en-US"/>
                </a:p>
              </p:txBody>
            </p:sp>
          </p:grpSp>
          <p:grpSp>
            <p:nvGrpSpPr>
              <p:cNvPr id="17" name="Group 78"/>
              <p:cNvGrpSpPr>
                <a:grpSpLocks/>
              </p:cNvGrpSpPr>
              <p:nvPr/>
            </p:nvGrpSpPr>
            <p:grpSpPr bwMode="auto">
              <a:xfrm>
                <a:off x="5542" y="2083"/>
                <a:ext cx="1568" cy="625"/>
                <a:chOff x="5542" y="2083"/>
                <a:chExt cx="1568" cy="582"/>
              </a:xfrm>
            </p:grpSpPr>
            <p:grpSp>
              <p:nvGrpSpPr>
                <p:cNvPr id="28" name="Group 79"/>
                <p:cNvGrpSpPr>
                  <a:grpSpLocks/>
                </p:cNvGrpSpPr>
                <p:nvPr/>
              </p:nvGrpSpPr>
              <p:grpSpPr bwMode="auto">
                <a:xfrm>
                  <a:off x="6210" y="2083"/>
                  <a:ext cx="900" cy="398"/>
                  <a:chOff x="6318" y="2222"/>
                  <a:chExt cx="770" cy="381"/>
                </a:xfrm>
              </p:grpSpPr>
              <p:sp>
                <p:nvSpPr>
                  <p:cNvPr id="30" name="Line 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88" y="2222"/>
                    <a:ext cx="400" cy="38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18" y="2593"/>
                    <a:ext cx="37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5542" y="2257"/>
                  <a:ext cx="782" cy="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 altLang="en-US" sz="600">
                    <a:latin typeface="Times New Roman" panose="02020603050405020304" pitchFamily="18" charset="0"/>
                    <a:cs typeface="B Zar" panose="00000400000000000000" pitchFamily="2" charset="-78"/>
                  </a:endParaRPr>
                </a:p>
                <a:p>
                  <a:r>
                    <a:rPr lang="ar-SA" altLang="en-US" sz="800"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پالانه آجر</a:t>
                  </a:r>
                  <a:endParaRPr lang="en-US" altLang="en-US"/>
                </a:p>
              </p:txBody>
            </p:sp>
          </p:grpSp>
          <p:grpSp>
            <p:nvGrpSpPr>
              <p:cNvPr id="18" name="Group 83"/>
              <p:cNvGrpSpPr>
                <a:grpSpLocks/>
              </p:cNvGrpSpPr>
              <p:nvPr/>
            </p:nvGrpSpPr>
            <p:grpSpPr bwMode="auto">
              <a:xfrm>
                <a:off x="7668" y="1595"/>
                <a:ext cx="1720" cy="554"/>
                <a:chOff x="7668" y="1595"/>
                <a:chExt cx="1720" cy="554"/>
              </a:xfrm>
            </p:grpSpPr>
            <p:grpSp>
              <p:nvGrpSpPr>
                <p:cNvPr id="24" name="Group 84"/>
                <p:cNvGrpSpPr>
                  <a:grpSpLocks/>
                </p:cNvGrpSpPr>
                <p:nvPr/>
              </p:nvGrpSpPr>
              <p:grpSpPr bwMode="auto">
                <a:xfrm flipH="1" flipV="1">
                  <a:off x="7668" y="1786"/>
                  <a:ext cx="890" cy="363"/>
                  <a:chOff x="6318" y="2222"/>
                  <a:chExt cx="770" cy="381"/>
                </a:xfrm>
              </p:grpSpPr>
              <p:sp>
                <p:nvSpPr>
                  <p:cNvPr id="26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88" y="2222"/>
                    <a:ext cx="400" cy="38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18" y="2593"/>
                    <a:ext cx="37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8206" y="1595"/>
                  <a:ext cx="1182" cy="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800"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اندود کاهگل</a:t>
                  </a:r>
                  <a:endParaRPr lang="en-US" altLang="en-US"/>
                </a:p>
              </p:txBody>
            </p:sp>
          </p:grpSp>
          <p:grpSp>
            <p:nvGrpSpPr>
              <p:cNvPr id="19" name="Group 88"/>
              <p:cNvGrpSpPr>
                <a:grpSpLocks/>
              </p:cNvGrpSpPr>
              <p:nvPr/>
            </p:nvGrpSpPr>
            <p:grpSpPr bwMode="auto">
              <a:xfrm>
                <a:off x="8158" y="1983"/>
                <a:ext cx="1572" cy="575"/>
                <a:chOff x="8158" y="1983"/>
                <a:chExt cx="1572" cy="575"/>
              </a:xfrm>
            </p:grpSpPr>
            <p:grpSp>
              <p:nvGrpSpPr>
                <p:cNvPr id="20" name="Group 89"/>
                <p:cNvGrpSpPr>
                  <a:grpSpLocks/>
                </p:cNvGrpSpPr>
                <p:nvPr/>
              </p:nvGrpSpPr>
              <p:grpSpPr bwMode="auto">
                <a:xfrm flipH="1" flipV="1">
                  <a:off x="8158" y="2195"/>
                  <a:ext cx="890" cy="363"/>
                  <a:chOff x="6318" y="2222"/>
                  <a:chExt cx="770" cy="381"/>
                </a:xfrm>
              </p:grpSpPr>
              <p:sp>
                <p:nvSpPr>
                  <p:cNvPr id="22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88" y="2222"/>
                    <a:ext cx="400" cy="38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18" y="2593"/>
                    <a:ext cx="37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8748" y="1983"/>
                  <a:ext cx="982" cy="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ar-SA" altLang="en-US" sz="800"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غوره گل</a:t>
                  </a:r>
                  <a:endParaRPr lang="en-US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7981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1258484" y="129288"/>
            <a:ext cx="9879570" cy="6649626"/>
            <a:chOff x="657" y="709"/>
            <a:chExt cx="4582" cy="3084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657" y="821"/>
              <a:ext cx="4128" cy="2972"/>
              <a:chOff x="702" y="799"/>
              <a:chExt cx="4128" cy="2972"/>
            </a:xfrm>
          </p:grpSpPr>
          <p:pic>
            <p:nvPicPr>
              <p:cNvPr id="5" name="Picture 39" descr="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" y="799"/>
                <a:ext cx="4128" cy="2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" name="Group 54"/>
              <p:cNvGrpSpPr>
                <a:grpSpLocks/>
              </p:cNvGrpSpPr>
              <p:nvPr/>
            </p:nvGrpSpPr>
            <p:grpSpPr bwMode="auto">
              <a:xfrm>
                <a:off x="793" y="1418"/>
                <a:ext cx="4037" cy="2201"/>
                <a:chOff x="793" y="1418"/>
                <a:chExt cx="4037" cy="2201"/>
              </a:xfrm>
            </p:grpSpPr>
            <p:sp>
              <p:nvSpPr>
                <p:cNvPr id="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733" y="1922"/>
                  <a:ext cx="380" cy="2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4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سربینه</a:t>
                  </a:r>
                  <a:endParaRPr lang="en-US" altLang="en-US" sz="2000"/>
                </a:p>
              </p:txBody>
            </p:sp>
            <p:sp>
              <p:nvSpPr>
                <p:cNvPr id="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070" y="2245"/>
                  <a:ext cx="522" cy="2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4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گرمخانه</a:t>
                  </a:r>
                  <a:endParaRPr lang="en-US" altLang="en-US" sz="2000"/>
                </a:p>
              </p:txBody>
            </p:sp>
            <p:sp>
              <p:nvSpPr>
                <p:cNvPr id="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450" y="2855"/>
                  <a:ext cx="380" cy="2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5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ورودی</a:t>
                  </a:r>
                  <a:endParaRPr lang="en-US" altLang="en-US" sz="2400"/>
                </a:p>
              </p:txBody>
            </p:sp>
            <p:sp>
              <p:nvSpPr>
                <p:cNvPr id="1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927" y="1793"/>
                  <a:ext cx="475" cy="2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0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نمازخانه</a:t>
                  </a:r>
                  <a:endParaRPr lang="en-US" altLang="en-US"/>
                </a:p>
              </p:txBody>
            </p:sp>
            <p:sp>
              <p:nvSpPr>
                <p:cNvPr id="1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362" y="1907"/>
                  <a:ext cx="380" cy="2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0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میاندر</a:t>
                  </a:r>
                  <a:endParaRPr lang="en-US" altLang="en-US"/>
                </a:p>
              </p:txBody>
            </p:sp>
            <p:sp>
              <p:nvSpPr>
                <p:cNvPr id="1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647" y="1418"/>
                  <a:ext cx="460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fa-IR" altLang="en-US" sz="1200">
                      <a:solidFill>
                        <a:srgbClr val="663300"/>
                      </a:solidFill>
                      <a:cs typeface="B Zar" panose="00000400000000000000" pitchFamily="2" charset="-78"/>
                    </a:rPr>
                    <a:t>سرويس</a:t>
                  </a:r>
                  <a:endParaRPr lang="en-US" altLang="en-US" sz="1200">
                    <a:solidFill>
                      <a:srgbClr val="663300"/>
                    </a:solidFill>
                    <a:cs typeface="B Zar" panose="00000400000000000000" pitchFamily="2" charset="-78"/>
                  </a:endParaRPr>
                </a:p>
              </p:txBody>
            </p:sp>
            <p:sp>
              <p:nvSpPr>
                <p:cNvPr id="1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119" y="2432"/>
                  <a:ext cx="428" cy="2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5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خزینه</a:t>
                  </a:r>
                  <a:endParaRPr lang="en-US" altLang="en-US" sz="2400"/>
                </a:p>
              </p:txBody>
            </p:sp>
            <p:sp>
              <p:nvSpPr>
                <p:cNvPr id="1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834" y="1811"/>
                  <a:ext cx="570" cy="2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2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حمام اربابی</a:t>
                  </a:r>
                  <a:endParaRPr lang="en-US" altLang="en-US" sz="2000"/>
                </a:p>
              </p:txBody>
            </p:sp>
            <p:sp>
              <p:nvSpPr>
                <p:cNvPr id="1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119" y="3150"/>
                  <a:ext cx="523" cy="2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2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مخزن آب</a:t>
                  </a:r>
                  <a:endParaRPr lang="en-US" altLang="en-US" sz="2000"/>
                </a:p>
              </p:txBody>
            </p:sp>
            <p:sp>
              <p:nvSpPr>
                <p:cNvPr id="1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689" y="3085"/>
                  <a:ext cx="428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2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دوشخانه</a:t>
                  </a:r>
                  <a:endParaRPr lang="en-US" altLang="en-US" sz="2000"/>
                </a:p>
              </p:txBody>
            </p:sp>
            <p:sp>
              <p:nvSpPr>
                <p:cNvPr id="1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925" y="2738"/>
                  <a:ext cx="428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2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نظافتخانه</a:t>
                  </a:r>
                  <a:endParaRPr lang="en-US" altLang="en-US" sz="2000"/>
                </a:p>
              </p:txBody>
            </p:sp>
            <p:pic>
              <p:nvPicPr>
                <p:cNvPr id="18" name="Picture 53" descr="1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427753">
                  <a:off x="793" y="3408"/>
                  <a:ext cx="211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" name="Text Box 56"/>
            <p:cNvSpPr txBox="1">
              <a:spLocks noChangeArrowheads="1"/>
            </p:cNvSpPr>
            <p:nvPr/>
          </p:nvSpPr>
          <p:spPr bwMode="auto">
            <a:xfrm>
              <a:off x="4241" y="709"/>
              <a:ext cx="9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altLang="en-US" b="1">
                  <a:solidFill>
                    <a:schemeClr val="hlink"/>
                  </a:solidFill>
                  <a:cs typeface="B Zar" panose="00000400000000000000" pitchFamily="2" charset="-78"/>
                </a:rPr>
                <a:t>تاقها و تويزه ها</a:t>
              </a:r>
              <a:endParaRPr lang="en-US" altLang="en-US" b="1">
                <a:solidFill>
                  <a:schemeClr val="hlink"/>
                </a:solidFill>
                <a:cs typeface="B Zar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721195" y="-106966"/>
            <a:ext cx="8304156" cy="7260404"/>
            <a:chOff x="583" y="28"/>
            <a:chExt cx="4710" cy="4118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583" y="28"/>
              <a:ext cx="3675" cy="4118"/>
              <a:chOff x="407" y="93"/>
              <a:chExt cx="3675" cy="4118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 rot="-493821">
                <a:off x="407" y="185"/>
                <a:ext cx="3675" cy="4026"/>
                <a:chOff x="1031" y="3061"/>
                <a:chExt cx="9187" cy="10064"/>
              </a:xfrm>
            </p:grpSpPr>
            <p:pic>
              <p:nvPicPr>
                <p:cNvPr id="18" name="Picture 5" descr="masaleh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20217">
                  <a:off x="1031" y="3061"/>
                  <a:ext cx="9187" cy="10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6" descr="1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885274">
                  <a:off x="2168" y="10831"/>
                  <a:ext cx="535" cy="5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" name="Group 7"/>
              <p:cNvGrpSpPr>
                <a:grpSpLocks/>
              </p:cNvGrpSpPr>
              <p:nvPr/>
            </p:nvGrpSpPr>
            <p:grpSpPr bwMode="auto">
              <a:xfrm rot="-493821">
                <a:off x="1069" y="93"/>
                <a:ext cx="2829" cy="3427"/>
                <a:chOff x="2818" y="2925"/>
                <a:chExt cx="7072" cy="8568"/>
              </a:xfrm>
            </p:grpSpPr>
            <p:sp>
              <p:nvSpPr>
                <p:cNvPr id="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818" y="5781"/>
                  <a:ext cx="1000" cy="5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2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سربینه</a:t>
                  </a:r>
                  <a:endParaRPr lang="en-US" altLang="en-US"/>
                </a:p>
              </p:txBody>
            </p:sp>
            <p:sp>
              <p:nvSpPr>
                <p:cNvPr id="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718" y="8229"/>
                  <a:ext cx="1000" cy="5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2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گرمخانه</a:t>
                  </a:r>
                  <a:endParaRPr lang="en-US" altLang="en-US"/>
                </a:p>
              </p:txBody>
            </p:sp>
            <p:sp>
              <p:nvSpPr>
                <p:cNvPr id="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62" y="9345"/>
                  <a:ext cx="1000" cy="5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1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توالت</a:t>
                  </a:r>
                  <a:endParaRPr lang="en-US" altLang="en-US"/>
                </a:p>
              </p:txBody>
            </p:sp>
            <p:sp>
              <p:nvSpPr>
                <p:cNvPr id="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418" y="9585"/>
                  <a:ext cx="1000" cy="5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2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خزینه</a:t>
                  </a:r>
                  <a:endParaRPr lang="en-US" altLang="en-US"/>
                </a:p>
              </p:txBody>
            </p:sp>
            <p:sp>
              <p:nvSpPr>
                <p:cNvPr id="1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018" y="10813"/>
                  <a:ext cx="1300" cy="6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0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حمام اربابی</a:t>
                  </a:r>
                  <a:endParaRPr lang="en-US" altLang="en-US"/>
                </a:p>
              </p:txBody>
            </p:sp>
            <p:sp>
              <p:nvSpPr>
                <p:cNvPr id="1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8590" y="8707"/>
                  <a:ext cx="1300" cy="6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0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مخزن آب</a:t>
                  </a:r>
                  <a:endParaRPr lang="en-US" altLang="en-US"/>
                </a:p>
              </p:txBody>
            </p:sp>
            <p:sp>
              <p:nvSpPr>
                <p:cNvPr id="1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818" y="9317"/>
                  <a:ext cx="1000" cy="5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1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نمازخانه</a:t>
                  </a:r>
                  <a:endParaRPr lang="en-US" altLang="en-US"/>
                </a:p>
              </p:txBody>
            </p:sp>
            <p:sp>
              <p:nvSpPr>
                <p:cNvPr id="1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718" y="8093"/>
                  <a:ext cx="1300" cy="6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100" dirty="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دوشخانه</a:t>
                  </a:r>
                  <a:endParaRPr lang="en-US" altLang="en-US" dirty="0"/>
                </a:p>
              </p:txBody>
            </p:sp>
            <p:sp>
              <p:nvSpPr>
                <p:cNvPr id="1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333" y="7459"/>
                  <a:ext cx="1000" cy="5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1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میاندر</a:t>
                  </a:r>
                  <a:endParaRPr lang="en-US" altLang="en-US"/>
                </a:p>
              </p:txBody>
            </p:sp>
            <p:sp>
              <p:nvSpPr>
                <p:cNvPr id="1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618" y="6325"/>
                  <a:ext cx="1000" cy="5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1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نظافتخانه</a:t>
                  </a:r>
                  <a:endParaRPr lang="en-US" altLang="en-US"/>
                </a:p>
              </p:txBody>
            </p:sp>
            <p:sp>
              <p:nvSpPr>
                <p:cNvPr id="1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18" y="2925"/>
                  <a:ext cx="1200" cy="5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ar-SA" altLang="en-US" sz="1100">
                      <a:solidFill>
                        <a:srgbClr val="800000"/>
                      </a:solidFill>
                      <a:latin typeface="Times New Roman" panose="02020603050405020304" pitchFamily="18" charset="0"/>
                      <a:cs typeface="B Zar" panose="00000400000000000000" pitchFamily="2" charset="-78"/>
                    </a:rPr>
                    <a:t>ورودی حمام</a:t>
                  </a:r>
                  <a:endParaRPr lang="en-US" altLang="en-US"/>
                </a:p>
              </p:txBody>
            </p:sp>
          </p:grpSp>
        </p:grpSp>
        <p:pic>
          <p:nvPicPr>
            <p:cNvPr id="4" name="Picture 22" descr="Untitled-4"/>
            <p:cNvPicPr>
              <a:picLocks noChangeAspect="1" noChangeArrowheads="1"/>
            </p:cNvPicPr>
            <p:nvPr/>
          </p:nvPicPr>
          <p:blipFill>
            <a:blip r:embed="rId4" cstate="screen"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2523"/>
              <a:ext cx="1279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71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1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299" y="363744"/>
            <a:ext cx="9299112" cy="631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151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 Zar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</dc:creator>
  <cp:lastModifiedBy>art</cp:lastModifiedBy>
  <cp:revision>48</cp:revision>
  <dcterms:created xsi:type="dcterms:W3CDTF">2020-08-16T20:38:18Z</dcterms:created>
  <dcterms:modified xsi:type="dcterms:W3CDTF">2021-03-14T06:59:26Z</dcterms:modified>
</cp:coreProperties>
</file>